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301" r:id="rId5"/>
    <p:sldId id="280" r:id="rId6"/>
    <p:sldId id="303" r:id="rId7"/>
    <p:sldId id="322" r:id="rId8"/>
    <p:sldId id="325" r:id="rId9"/>
    <p:sldId id="340" r:id="rId10"/>
    <p:sldId id="365" r:id="rId11"/>
    <p:sldId id="377" r:id="rId12"/>
    <p:sldId id="376" r:id="rId13"/>
    <p:sldId id="366" r:id="rId14"/>
    <p:sldId id="367" r:id="rId15"/>
    <p:sldId id="368" r:id="rId16"/>
    <p:sldId id="369" r:id="rId17"/>
    <p:sldId id="375" r:id="rId18"/>
    <p:sldId id="370" r:id="rId19"/>
    <p:sldId id="371" r:id="rId20"/>
    <p:sldId id="372" r:id="rId21"/>
    <p:sldId id="373" r:id="rId22"/>
    <p:sldId id="374" r:id="rId23"/>
    <p:sldId id="336" r:id="rId24"/>
    <p:sldId id="281" r:id="rId25"/>
    <p:sldId id="352" r:id="rId26"/>
    <p:sldId id="363" r:id="rId27"/>
    <p:sldId id="29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FF"/>
    <a:srgbClr val="CC0000"/>
    <a:srgbClr val="00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5" autoAdjust="0"/>
    <p:restoredTop sz="84644" autoAdjust="0"/>
  </p:normalViewPr>
  <p:slideViewPr>
    <p:cSldViewPr snapToGrid="0">
      <p:cViewPr varScale="1">
        <p:scale>
          <a:sx n="77" d="100"/>
          <a:sy n="77" d="100"/>
        </p:scale>
        <p:origin x="2064" y="84"/>
      </p:cViewPr>
      <p:guideLst>
        <p:guide orient="horz" pos="2160"/>
        <p:guide pos="2880"/>
      </p:guideLst>
    </p:cSldViewPr>
  </p:slideViewPr>
  <p:outlineViewPr>
    <p:cViewPr>
      <p:scale>
        <a:sx n="33" d="100"/>
        <a:sy n="33" d="100"/>
      </p:scale>
      <p:origin x="0" y="745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B3D4E-C875-46F8-A412-8AE319D02534}" type="doc">
      <dgm:prSet loTypeId="urn:microsoft.com/office/officeart/2005/8/layout/hList7" loCatId="list" qsTypeId="urn:microsoft.com/office/officeart/2005/8/quickstyle/simple1" qsCatId="simple" csTypeId="urn:microsoft.com/office/officeart/2005/8/colors/accent5_2" csCatId="accent5" phldr="1"/>
      <dgm:spPr/>
    </dgm:pt>
    <dgm:pt modelId="{C6248E8F-B78A-474F-8360-80771FB1CFF2}">
      <dgm:prSet phldrT="[Text]" custT="1"/>
      <dgm:spPr>
        <a:solidFill>
          <a:schemeClr val="accent5">
            <a:lumMod val="75000"/>
          </a:schemeClr>
        </a:solidFill>
      </dgm:spPr>
      <dgm:t>
        <a:bodyPr/>
        <a:lstStyle/>
        <a:p>
          <a:r>
            <a:rPr lang="en-US" sz="1600" b="1" dirty="0"/>
            <a:t>Engage globally, contribute to building a better world; understand diversity</a:t>
          </a:r>
        </a:p>
      </dgm:t>
    </dgm:pt>
    <dgm:pt modelId="{CA23D179-6ED8-4302-8B77-92F18BCE4B78}" type="parTrans" cxnId="{9FABA68C-53AB-4273-9887-6462C76B3048}">
      <dgm:prSet/>
      <dgm:spPr/>
      <dgm:t>
        <a:bodyPr/>
        <a:lstStyle/>
        <a:p>
          <a:endParaRPr lang="en-US"/>
        </a:p>
      </dgm:t>
    </dgm:pt>
    <dgm:pt modelId="{8F2F19ED-566D-4955-97E4-3C7CC1668AFD}" type="sibTrans" cxnId="{9FABA68C-53AB-4273-9887-6462C76B3048}">
      <dgm:prSet/>
      <dgm:spPr/>
      <dgm:t>
        <a:bodyPr/>
        <a:lstStyle/>
        <a:p>
          <a:endParaRPr lang="en-US"/>
        </a:p>
      </dgm:t>
    </dgm:pt>
    <dgm:pt modelId="{85803E83-2753-4EBB-A712-CCCA3B3E015E}">
      <dgm:prSet phldrT="[Text]" custT="1"/>
      <dgm:spPr>
        <a:solidFill>
          <a:schemeClr val="accent5">
            <a:lumMod val="75000"/>
          </a:schemeClr>
        </a:solidFill>
      </dgm:spPr>
      <dgm:t>
        <a:bodyPr/>
        <a:lstStyle/>
        <a:p>
          <a:r>
            <a:rPr lang="en-US" sz="1800" b="1" dirty="0"/>
            <a:t>Take unique classes not offered at CU; within your major and not.</a:t>
          </a:r>
        </a:p>
      </dgm:t>
    </dgm:pt>
    <dgm:pt modelId="{97470CFF-4C8A-4B2E-AF15-7BB5F6F4FBF3}" type="parTrans" cxnId="{7CAEABBB-08F8-4EFE-801A-8021927607BD}">
      <dgm:prSet/>
      <dgm:spPr/>
      <dgm:t>
        <a:bodyPr/>
        <a:lstStyle/>
        <a:p>
          <a:endParaRPr lang="en-US"/>
        </a:p>
      </dgm:t>
    </dgm:pt>
    <dgm:pt modelId="{0054C31A-DE16-4CF5-93F3-0AED6FA2F327}" type="sibTrans" cxnId="{7CAEABBB-08F8-4EFE-801A-8021927607BD}">
      <dgm:prSet/>
      <dgm:spPr/>
      <dgm:t>
        <a:bodyPr/>
        <a:lstStyle/>
        <a:p>
          <a:endParaRPr lang="en-US"/>
        </a:p>
      </dgm:t>
    </dgm:pt>
    <dgm:pt modelId="{909A5463-D4CE-46B4-97FC-0B0B469EACA1}">
      <dgm:prSet phldrT="[Text]" custT="1"/>
      <dgm:spPr>
        <a:solidFill>
          <a:schemeClr val="accent5">
            <a:lumMod val="75000"/>
          </a:schemeClr>
        </a:solidFill>
      </dgm:spPr>
      <dgm:t>
        <a:bodyPr/>
        <a:lstStyle/>
        <a:p>
          <a:endParaRPr lang="en-US" sz="1100" b="1" dirty="0"/>
        </a:p>
        <a:p>
          <a:r>
            <a:rPr lang="en-US" sz="1600" b="1" dirty="0"/>
            <a:t>Do medical-related service learning or internships, obtain unique shadowing experiences</a:t>
          </a:r>
        </a:p>
      </dgm:t>
    </dgm:pt>
    <dgm:pt modelId="{B8A1AE85-8BC7-4E4A-93DC-7D97A42E3279}" type="parTrans" cxnId="{2AEDABB5-61FB-404C-9181-02756CD16584}">
      <dgm:prSet/>
      <dgm:spPr/>
      <dgm:t>
        <a:bodyPr/>
        <a:lstStyle/>
        <a:p>
          <a:endParaRPr lang="en-US"/>
        </a:p>
      </dgm:t>
    </dgm:pt>
    <dgm:pt modelId="{F32B39A4-0202-4ABE-96F4-EE09EB855FE7}" type="sibTrans" cxnId="{2AEDABB5-61FB-404C-9181-02756CD16584}">
      <dgm:prSet/>
      <dgm:spPr/>
      <dgm:t>
        <a:bodyPr/>
        <a:lstStyle/>
        <a:p>
          <a:endParaRPr lang="en-US"/>
        </a:p>
      </dgm:t>
    </dgm:pt>
    <dgm:pt modelId="{EA546517-613F-429F-91A7-5B628702C452}">
      <dgm:prSet custT="1"/>
      <dgm:spPr>
        <a:solidFill>
          <a:schemeClr val="accent5">
            <a:lumMod val="75000"/>
          </a:schemeClr>
        </a:solidFill>
      </dgm:spPr>
      <dgm:t>
        <a:bodyPr/>
        <a:lstStyle/>
        <a:p>
          <a:r>
            <a:rPr lang="en-US" sz="1600" b="1" dirty="0"/>
            <a:t>Discover a new culture or language and learn about yourself</a:t>
          </a:r>
        </a:p>
      </dgm:t>
    </dgm:pt>
    <dgm:pt modelId="{E516E5F3-0AB3-4C37-8F10-0FC5CB879823}" type="parTrans" cxnId="{1D2779BA-9808-4944-BC73-C4D77AF90807}">
      <dgm:prSet/>
      <dgm:spPr/>
      <dgm:t>
        <a:bodyPr/>
        <a:lstStyle/>
        <a:p>
          <a:endParaRPr lang="en-US"/>
        </a:p>
      </dgm:t>
    </dgm:pt>
    <dgm:pt modelId="{9263CEF0-D779-4464-B55C-041DDE71BED8}" type="sibTrans" cxnId="{1D2779BA-9808-4944-BC73-C4D77AF90807}">
      <dgm:prSet/>
      <dgm:spPr/>
      <dgm:t>
        <a:bodyPr/>
        <a:lstStyle/>
        <a:p>
          <a:endParaRPr lang="en-US"/>
        </a:p>
      </dgm:t>
    </dgm:pt>
    <dgm:pt modelId="{91779E80-AD2F-47F6-84FB-8C22FDFB5172}">
      <dgm:prSet custT="1"/>
      <dgm:spPr>
        <a:solidFill>
          <a:schemeClr val="accent5">
            <a:lumMod val="75000"/>
          </a:schemeClr>
        </a:solidFill>
      </dgm:spPr>
      <dgm:t>
        <a:bodyPr/>
        <a:lstStyle/>
        <a:p>
          <a:r>
            <a:rPr lang="en-US" sz="1550" b="1" dirty="0"/>
            <a:t>Develop creativity, adaptability, and independence</a:t>
          </a:r>
        </a:p>
      </dgm:t>
    </dgm:pt>
    <dgm:pt modelId="{2171F343-B87A-42B1-8D4F-C1E1195EE5E5}" type="parTrans" cxnId="{649E2782-54D9-4B71-BCC1-F98F25440330}">
      <dgm:prSet/>
      <dgm:spPr/>
      <dgm:t>
        <a:bodyPr/>
        <a:lstStyle/>
        <a:p>
          <a:endParaRPr lang="en-US"/>
        </a:p>
      </dgm:t>
    </dgm:pt>
    <dgm:pt modelId="{35C8191C-E901-4B42-90E4-5DE26D5FB4BC}" type="sibTrans" cxnId="{649E2782-54D9-4B71-BCC1-F98F25440330}">
      <dgm:prSet/>
      <dgm:spPr/>
      <dgm:t>
        <a:bodyPr/>
        <a:lstStyle/>
        <a:p>
          <a:endParaRPr lang="en-US"/>
        </a:p>
      </dgm:t>
    </dgm:pt>
    <dgm:pt modelId="{48CD8831-5C32-40D6-BBAA-8B4845E3A74D}">
      <dgm:prSet custT="1"/>
      <dgm:spPr>
        <a:solidFill>
          <a:schemeClr val="accent5">
            <a:lumMod val="75000"/>
          </a:schemeClr>
        </a:solidFill>
        <a:ln>
          <a:solidFill>
            <a:schemeClr val="bg1"/>
          </a:solidFill>
        </a:ln>
      </dgm:spPr>
      <dgm:t>
        <a:bodyPr/>
        <a:lstStyle/>
        <a:p>
          <a:r>
            <a:rPr lang="en-US" sz="1600" b="1" dirty="0"/>
            <a:t>Boost marketability for Medical or Health-focused graduate school</a:t>
          </a:r>
        </a:p>
      </dgm:t>
    </dgm:pt>
    <dgm:pt modelId="{FEF43EEF-2004-4F46-A8AA-12E59EFAC45D}" type="parTrans" cxnId="{800EE1A4-C3AB-4025-A4BF-B22D99E4AC53}">
      <dgm:prSet/>
      <dgm:spPr/>
      <dgm:t>
        <a:bodyPr/>
        <a:lstStyle/>
        <a:p>
          <a:endParaRPr lang="en-US"/>
        </a:p>
      </dgm:t>
    </dgm:pt>
    <dgm:pt modelId="{DEE54E02-D9A4-4739-AD04-203D5007B446}" type="sibTrans" cxnId="{800EE1A4-C3AB-4025-A4BF-B22D99E4AC53}">
      <dgm:prSet/>
      <dgm:spPr/>
      <dgm:t>
        <a:bodyPr/>
        <a:lstStyle/>
        <a:p>
          <a:endParaRPr lang="en-US"/>
        </a:p>
      </dgm:t>
    </dgm:pt>
    <dgm:pt modelId="{712ED99A-2373-43E4-9F02-9401A5D96524}" type="pres">
      <dgm:prSet presAssocID="{4C2B3D4E-C875-46F8-A412-8AE319D02534}" presName="Name0" presStyleCnt="0">
        <dgm:presLayoutVars>
          <dgm:dir/>
          <dgm:resizeHandles val="exact"/>
        </dgm:presLayoutVars>
      </dgm:prSet>
      <dgm:spPr/>
    </dgm:pt>
    <dgm:pt modelId="{EB113ABD-BF51-478C-86CE-53974EAA9DDC}" type="pres">
      <dgm:prSet presAssocID="{4C2B3D4E-C875-46F8-A412-8AE319D02534}" presName="fgShape" presStyleLbl="fgShp" presStyleIdx="0" presStyleCnt="1" custScaleX="103514" custScaleY="83817" custLinFactNeighborX="10" custLinFactNeighborY="21273"/>
      <dgm:spPr>
        <a:solidFill>
          <a:schemeClr val="bg1"/>
        </a:solidFill>
      </dgm:spPr>
    </dgm:pt>
    <dgm:pt modelId="{9A39B58E-F66A-4C1D-8DCE-11B2D6323BC2}" type="pres">
      <dgm:prSet presAssocID="{4C2B3D4E-C875-46F8-A412-8AE319D02534}" presName="linComp" presStyleCnt="0"/>
      <dgm:spPr/>
    </dgm:pt>
    <dgm:pt modelId="{377A5505-23FD-48B4-9993-83EAD501B822}" type="pres">
      <dgm:prSet presAssocID="{C6248E8F-B78A-474F-8360-80771FB1CFF2}" presName="compNode" presStyleCnt="0"/>
      <dgm:spPr/>
    </dgm:pt>
    <dgm:pt modelId="{381A6FF0-E295-4830-944B-7CA06CB77BD3}" type="pres">
      <dgm:prSet presAssocID="{C6248E8F-B78A-474F-8360-80771FB1CFF2}" presName="bkgdShape" presStyleLbl="node1" presStyleIdx="0" presStyleCnt="6"/>
      <dgm:spPr/>
    </dgm:pt>
    <dgm:pt modelId="{9E4FB322-C8EE-4460-9D71-5A25EDAA5C40}" type="pres">
      <dgm:prSet presAssocID="{C6248E8F-B78A-474F-8360-80771FB1CFF2}" presName="nodeTx" presStyleLbl="node1" presStyleIdx="0" presStyleCnt="6">
        <dgm:presLayoutVars>
          <dgm:bulletEnabled val="1"/>
        </dgm:presLayoutVars>
      </dgm:prSet>
      <dgm:spPr/>
    </dgm:pt>
    <dgm:pt modelId="{8E9DDFEF-7ACA-486D-8552-4471A4A4A8EA}" type="pres">
      <dgm:prSet presAssocID="{C6248E8F-B78A-474F-8360-80771FB1CFF2}" presName="invisiNode" presStyleLbl="node1" presStyleIdx="0" presStyleCnt="6"/>
      <dgm:spPr/>
    </dgm:pt>
    <dgm:pt modelId="{FEB9A785-CB22-4245-981E-784D161E7E38}" type="pres">
      <dgm:prSet presAssocID="{C6248E8F-B78A-474F-8360-80771FB1CFF2}" presName="imagNode" presStyleLbl="fgImgPlace1" presStyleIdx="0" presStyleCnt="6" custLinFactNeighborX="678" custLinFactNeighborY="-299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C50C3ED3-735B-4940-A88E-DB11296C2B22}" type="pres">
      <dgm:prSet presAssocID="{8F2F19ED-566D-4955-97E4-3C7CC1668AFD}" presName="sibTrans" presStyleLbl="sibTrans2D1" presStyleIdx="0" presStyleCnt="0"/>
      <dgm:spPr/>
    </dgm:pt>
    <dgm:pt modelId="{14D74766-E9E6-41C3-9001-0A3E1451069B}" type="pres">
      <dgm:prSet presAssocID="{EA546517-613F-429F-91A7-5B628702C452}" presName="compNode" presStyleCnt="0"/>
      <dgm:spPr/>
    </dgm:pt>
    <dgm:pt modelId="{C891363C-EC04-4E32-BB9F-023D1FF720BA}" type="pres">
      <dgm:prSet presAssocID="{EA546517-613F-429F-91A7-5B628702C452}" presName="bkgdShape" presStyleLbl="node1" presStyleIdx="1" presStyleCnt="6"/>
      <dgm:spPr/>
    </dgm:pt>
    <dgm:pt modelId="{39E4807B-69AC-4962-9DB2-C65F633CA534}" type="pres">
      <dgm:prSet presAssocID="{EA546517-613F-429F-91A7-5B628702C452}" presName="nodeTx" presStyleLbl="node1" presStyleIdx="1" presStyleCnt="6">
        <dgm:presLayoutVars>
          <dgm:bulletEnabled val="1"/>
        </dgm:presLayoutVars>
      </dgm:prSet>
      <dgm:spPr/>
    </dgm:pt>
    <dgm:pt modelId="{EB002D1C-AE75-4306-A158-17350D4446BE}" type="pres">
      <dgm:prSet presAssocID="{EA546517-613F-429F-91A7-5B628702C452}" presName="invisiNode" presStyleLbl="node1" presStyleIdx="1" presStyleCnt="6"/>
      <dgm:spPr/>
    </dgm:pt>
    <dgm:pt modelId="{7A60689E-52F7-4E07-800B-4ED4F00DA807}" type="pres">
      <dgm:prSet presAssocID="{EA546517-613F-429F-91A7-5B628702C452}"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41B73810-F5CD-4C0D-B757-EDD8F65E0FAF}" type="pres">
      <dgm:prSet presAssocID="{9263CEF0-D779-4464-B55C-041DDE71BED8}" presName="sibTrans" presStyleLbl="sibTrans2D1" presStyleIdx="0" presStyleCnt="0"/>
      <dgm:spPr/>
    </dgm:pt>
    <dgm:pt modelId="{23302094-D757-481D-B97D-74127791CB0C}" type="pres">
      <dgm:prSet presAssocID="{91779E80-AD2F-47F6-84FB-8C22FDFB5172}" presName="compNode" presStyleCnt="0"/>
      <dgm:spPr/>
    </dgm:pt>
    <dgm:pt modelId="{18882E2D-14F8-4FEF-AB08-52D289DD49BC}" type="pres">
      <dgm:prSet presAssocID="{91779E80-AD2F-47F6-84FB-8C22FDFB5172}" presName="bkgdShape" presStyleLbl="node1" presStyleIdx="2" presStyleCnt="6"/>
      <dgm:spPr/>
    </dgm:pt>
    <dgm:pt modelId="{9A94DAE2-0033-47C1-835B-3414A1FBF8DD}" type="pres">
      <dgm:prSet presAssocID="{91779E80-AD2F-47F6-84FB-8C22FDFB5172}" presName="nodeTx" presStyleLbl="node1" presStyleIdx="2" presStyleCnt="6">
        <dgm:presLayoutVars>
          <dgm:bulletEnabled val="1"/>
        </dgm:presLayoutVars>
      </dgm:prSet>
      <dgm:spPr/>
    </dgm:pt>
    <dgm:pt modelId="{3348A098-9453-4642-8A15-71A64CB74DC3}" type="pres">
      <dgm:prSet presAssocID="{91779E80-AD2F-47F6-84FB-8C22FDFB5172}" presName="invisiNode" presStyleLbl="node1" presStyleIdx="2" presStyleCnt="6"/>
      <dgm:spPr/>
    </dgm:pt>
    <dgm:pt modelId="{84343981-D6BC-4682-B182-389084BF857E}" type="pres">
      <dgm:prSet presAssocID="{91779E80-AD2F-47F6-84FB-8C22FDFB5172}" presName="imagNode" presStyleLbl="fgImgPlace1" presStyleIdx="2"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7EC84395-4FB4-489C-BA06-C629D2743F3F}" type="pres">
      <dgm:prSet presAssocID="{35C8191C-E901-4B42-90E4-5DE26D5FB4BC}" presName="sibTrans" presStyleLbl="sibTrans2D1" presStyleIdx="0" presStyleCnt="0"/>
      <dgm:spPr/>
    </dgm:pt>
    <dgm:pt modelId="{7C889E34-C658-4B20-BED5-4E9264EDA2FA}" type="pres">
      <dgm:prSet presAssocID="{48CD8831-5C32-40D6-BBAA-8B4845E3A74D}" presName="compNode" presStyleCnt="0"/>
      <dgm:spPr/>
    </dgm:pt>
    <dgm:pt modelId="{B0001782-EFDA-4ADC-953E-E9B285799CA8}" type="pres">
      <dgm:prSet presAssocID="{48CD8831-5C32-40D6-BBAA-8B4845E3A74D}" presName="bkgdShape" presStyleLbl="node1" presStyleIdx="3" presStyleCnt="6"/>
      <dgm:spPr/>
    </dgm:pt>
    <dgm:pt modelId="{E3FFE187-09A9-41B8-ABFA-1E9C36E113D2}" type="pres">
      <dgm:prSet presAssocID="{48CD8831-5C32-40D6-BBAA-8B4845E3A74D}" presName="nodeTx" presStyleLbl="node1" presStyleIdx="3" presStyleCnt="6">
        <dgm:presLayoutVars>
          <dgm:bulletEnabled val="1"/>
        </dgm:presLayoutVars>
      </dgm:prSet>
      <dgm:spPr/>
    </dgm:pt>
    <dgm:pt modelId="{884D4764-1063-4C4F-AF85-5A0005750619}" type="pres">
      <dgm:prSet presAssocID="{48CD8831-5C32-40D6-BBAA-8B4845E3A74D}" presName="invisiNode" presStyleLbl="node1" presStyleIdx="3" presStyleCnt="6"/>
      <dgm:spPr/>
    </dgm:pt>
    <dgm:pt modelId="{A25CFB2B-DAEE-4A95-AA4A-2BBA827E1E30}" type="pres">
      <dgm:prSet presAssocID="{48CD8831-5C32-40D6-BBAA-8B4845E3A74D}" presName="imagNode" presStyleLbl="fgImgPlace1" presStyleIdx="3"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F94A2D14-B27C-43DA-B56C-B8093166BCB1}" type="pres">
      <dgm:prSet presAssocID="{DEE54E02-D9A4-4739-AD04-203D5007B446}" presName="sibTrans" presStyleLbl="sibTrans2D1" presStyleIdx="0" presStyleCnt="0"/>
      <dgm:spPr/>
    </dgm:pt>
    <dgm:pt modelId="{CCFEC865-6D66-4935-B937-D8033F0B4304}" type="pres">
      <dgm:prSet presAssocID="{85803E83-2753-4EBB-A712-CCCA3B3E015E}" presName="compNode" presStyleCnt="0"/>
      <dgm:spPr/>
    </dgm:pt>
    <dgm:pt modelId="{D17DDB9E-EBAF-40E3-8339-A43660D440EB}" type="pres">
      <dgm:prSet presAssocID="{85803E83-2753-4EBB-A712-CCCA3B3E015E}" presName="bkgdShape" presStyleLbl="node1" presStyleIdx="4" presStyleCnt="6" custLinFactNeighborY="425"/>
      <dgm:spPr/>
    </dgm:pt>
    <dgm:pt modelId="{173749C9-0153-488E-9CF1-C5DB50700A0B}" type="pres">
      <dgm:prSet presAssocID="{85803E83-2753-4EBB-A712-CCCA3B3E015E}" presName="nodeTx" presStyleLbl="node1" presStyleIdx="4" presStyleCnt="6">
        <dgm:presLayoutVars>
          <dgm:bulletEnabled val="1"/>
        </dgm:presLayoutVars>
      </dgm:prSet>
      <dgm:spPr/>
    </dgm:pt>
    <dgm:pt modelId="{43287D44-5AAB-4B2C-90FD-0B5DA9468334}" type="pres">
      <dgm:prSet presAssocID="{85803E83-2753-4EBB-A712-CCCA3B3E015E}" presName="invisiNode" presStyleLbl="node1" presStyleIdx="4" presStyleCnt="6"/>
      <dgm:spPr/>
    </dgm:pt>
    <dgm:pt modelId="{33D2F680-4EE3-403C-AE14-C800A68F859C}" type="pres">
      <dgm:prSet presAssocID="{85803E83-2753-4EBB-A712-CCCA3B3E015E}" presName="imagNode" presStyleLbl="fgImgPlace1" presStyleIdx="4"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54E78A59-F176-44E2-8BF1-7E78AA58DE78}" type="pres">
      <dgm:prSet presAssocID="{0054C31A-DE16-4CF5-93F3-0AED6FA2F327}" presName="sibTrans" presStyleLbl="sibTrans2D1" presStyleIdx="0" presStyleCnt="0"/>
      <dgm:spPr/>
    </dgm:pt>
    <dgm:pt modelId="{60B10E33-F00B-451E-9DEA-47850BD32D43}" type="pres">
      <dgm:prSet presAssocID="{909A5463-D4CE-46B4-97FC-0B0B469EACA1}" presName="compNode" presStyleCnt="0"/>
      <dgm:spPr/>
    </dgm:pt>
    <dgm:pt modelId="{4CB8012C-63C6-45D8-8534-DCFBFD0028D6}" type="pres">
      <dgm:prSet presAssocID="{909A5463-D4CE-46B4-97FC-0B0B469EACA1}" presName="bkgdShape" presStyleLbl="node1" presStyleIdx="5" presStyleCnt="6" custLinFactNeighborX="1104"/>
      <dgm:spPr/>
    </dgm:pt>
    <dgm:pt modelId="{06632EAA-9B1B-4774-84A1-01A4AE555078}" type="pres">
      <dgm:prSet presAssocID="{909A5463-D4CE-46B4-97FC-0B0B469EACA1}" presName="nodeTx" presStyleLbl="node1" presStyleIdx="5" presStyleCnt="6">
        <dgm:presLayoutVars>
          <dgm:bulletEnabled val="1"/>
        </dgm:presLayoutVars>
      </dgm:prSet>
      <dgm:spPr/>
    </dgm:pt>
    <dgm:pt modelId="{909CBDD1-0711-4E73-9248-D850F6AA450D}" type="pres">
      <dgm:prSet presAssocID="{909A5463-D4CE-46B4-97FC-0B0B469EACA1}" presName="invisiNode" presStyleLbl="node1" presStyleIdx="5" presStyleCnt="6"/>
      <dgm:spPr/>
    </dgm:pt>
    <dgm:pt modelId="{AA2650BC-466A-4572-9F45-26B4ED161795}" type="pres">
      <dgm:prSet presAssocID="{909A5463-D4CE-46B4-97FC-0B0B469EACA1}" presName="imagNode" presStyleLbl="fgImgPlace1" presStyleIdx="5"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Lst>
  <dgm:cxnLst>
    <dgm:cxn modelId="{5DDC6403-D809-4245-B264-3802CCA529C2}" type="presOf" srcId="{91779E80-AD2F-47F6-84FB-8C22FDFB5172}" destId="{9A94DAE2-0033-47C1-835B-3414A1FBF8DD}" srcOrd="1" destOrd="0" presId="urn:microsoft.com/office/officeart/2005/8/layout/hList7"/>
    <dgm:cxn modelId="{D2DB7B05-CB33-4164-BDB2-E2FF42A35666}" type="presOf" srcId="{C6248E8F-B78A-474F-8360-80771FB1CFF2}" destId="{381A6FF0-E295-4830-944B-7CA06CB77BD3}" srcOrd="0" destOrd="0" presId="urn:microsoft.com/office/officeart/2005/8/layout/hList7"/>
    <dgm:cxn modelId="{65077D06-BC76-4456-B055-B3990DAE585B}" type="presOf" srcId="{4C2B3D4E-C875-46F8-A412-8AE319D02534}" destId="{712ED99A-2373-43E4-9F02-9401A5D96524}" srcOrd="0" destOrd="0" presId="urn:microsoft.com/office/officeart/2005/8/layout/hList7"/>
    <dgm:cxn modelId="{25D60829-B8BF-412B-B715-A442AEF96B54}" type="presOf" srcId="{C6248E8F-B78A-474F-8360-80771FB1CFF2}" destId="{9E4FB322-C8EE-4460-9D71-5A25EDAA5C40}" srcOrd="1" destOrd="0" presId="urn:microsoft.com/office/officeart/2005/8/layout/hList7"/>
    <dgm:cxn modelId="{355A613F-4416-45C3-A198-E54C1F30962D}" type="presOf" srcId="{9263CEF0-D779-4464-B55C-041DDE71BED8}" destId="{41B73810-F5CD-4C0D-B757-EDD8F65E0FAF}" srcOrd="0" destOrd="0" presId="urn:microsoft.com/office/officeart/2005/8/layout/hList7"/>
    <dgm:cxn modelId="{C038075E-7737-4D88-A1CC-AD622C68EDAD}" type="presOf" srcId="{85803E83-2753-4EBB-A712-CCCA3B3E015E}" destId="{D17DDB9E-EBAF-40E3-8339-A43660D440EB}" srcOrd="0" destOrd="0" presId="urn:microsoft.com/office/officeart/2005/8/layout/hList7"/>
    <dgm:cxn modelId="{8BE45748-0525-401F-BA87-E0055FA711D3}" type="presOf" srcId="{8F2F19ED-566D-4955-97E4-3C7CC1668AFD}" destId="{C50C3ED3-735B-4940-A88E-DB11296C2B22}" srcOrd="0" destOrd="0" presId="urn:microsoft.com/office/officeart/2005/8/layout/hList7"/>
    <dgm:cxn modelId="{FDCC6873-870B-4C00-8C02-8EDE49378001}" type="presOf" srcId="{48CD8831-5C32-40D6-BBAA-8B4845E3A74D}" destId="{E3FFE187-09A9-41B8-ABFA-1E9C36E113D2}" srcOrd="1" destOrd="0" presId="urn:microsoft.com/office/officeart/2005/8/layout/hList7"/>
    <dgm:cxn modelId="{6D39A158-739E-4F41-A30A-BBE2058A492C}" type="presOf" srcId="{0054C31A-DE16-4CF5-93F3-0AED6FA2F327}" destId="{54E78A59-F176-44E2-8BF1-7E78AA58DE78}" srcOrd="0" destOrd="0" presId="urn:microsoft.com/office/officeart/2005/8/layout/hList7"/>
    <dgm:cxn modelId="{C81C587B-E362-4FCA-B9EB-BC665F01E2A1}" type="presOf" srcId="{EA546517-613F-429F-91A7-5B628702C452}" destId="{39E4807B-69AC-4962-9DB2-C65F633CA534}" srcOrd="1" destOrd="0" presId="urn:microsoft.com/office/officeart/2005/8/layout/hList7"/>
    <dgm:cxn modelId="{649E2782-54D9-4B71-BCC1-F98F25440330}" srcId="{4C2B3D4E-C875-46F8-A412-8AE319D02534}" destId="{91779E80-AD2F-47F6-84FB-8C22FDFB5172}" srcOrd="2" destOrd="0" parTransId="{2171F343-B87A-42B1-8D4F-C1E1195EE5E5}" sibTransId="{35C8191C-E901-4B42-90E4-5DE26D5FB4BC}"/>
    <dgm:cxn modelId="{77FDBF86-99B3-4FAC-93C7-242B7F8C69B7}" type="presOf" srcId="{85803E83-2753-4EBB-A712-CCCA3B3E015E}" destId="{173749C9-0153-488E-9CF1-C5DB50700A0B}" srcOrd="1" destOrd="0" presId="urn:microsoft.com/office/officeart/2005/8/layout/hList7"/>
    <dgm:cxn modelId="{9FABA68C-53AB-4273-9887-6462C76B3048}" srcId="{4C2B3D4E-C875-46F8-A412-8AE319D02534}" destId="{C6248E8F-B78A-474F-8360-80771FB1CFF2}" srcOrd="0" destOrd="0" parTransId="{CA23D179-6ED8-4302-8B77-92F18BCE4B78}" sibTransId="{8F2F19ED-566D-4955-97E4-3C7CC1668AFD}"/>
    <dgm:cxn modelId="{0EC99C9F-E429-4C8B-AA38-1CF653BE928F}" type="presOf" srcId="{48CD8831-5C32-40D6-BBAA-8B4845E3A74D}" destId="{B0001782-EFDA-4ADC-953E-E9B285799CA8}" srcOrd="0" destOrd="0" presId="urn:microsoft.com/office/officeart/2005/8/layout/hList7"/>
    <dgm:cxn modelId="{800EE1A4-C3AB-4025-A4BF-B22D99E4AC53}" srcId="{4C2B3D4E-C875-46F8-A412-8AE319D02534}" destId="{48CD8831-5C32-40D6-BBAA-8B4845E3A74D}" srcOrd="3" destOrd="0" parTransId="{FEF43EEF-2004-4F46-A8AA-12E59EFAC45D}" sibTransId="{DEE54E02-D9A4-4739-AD04-203D5007B446}"/>
    <dgm:cxn modelId="{DCCD85AD-001D-4B55-96FD-2A054574DB56}" type="presOf" srcId="{909A5463-D4CE-46B4-97FC-0B0B469EACA1}" destId="{4CB8012C-63C6-45D8-8534-DCFBFD0028D6}" srcOrd="0" destOrd="0" presId="urn:microsoft.com/office/officeart/2005/8/layout/hList7"/>
    <dgm:cxn modelId="{2AEDABB5-61FB-404C-9181-02756CD16584}" srcId="{4C2B3D4E-C875-46F8-A412-8AE319D02534}" destId="{909A5463-D4CE-46B4-97FC-0B0B469EACA1}" srcOrd="5" destOrd="0" parTransId="{B8A1AE85-8BC7-4E4A-93DC-7D97A42E3279}" sibTransId="{F32B39A4-0202-4ABE-96F4-EE09EB855FE7}"/>
    <dgm:cxn modelId="{232A80B9-4D7C-47EE-9992-011BB621DE5A}" type="presOf" srcId="{35C8191C-E901-4B42-90E4-5DE26D5FB4BC}" destId="{7EC84395-4FB4-489C-BA06-C629D2743F3F}" srcOrd="0" destOrd="0" presId="urn:microsoft.com/office/officeart/2005/8/layout/hList7"/>
    <dgm:cxn modelId="{1D2779BA-9808-4944-BC73-C4D77AF90807}" srcId="{4C2B3D4E-C875-46F8-A412-8AE319D02534}" destId="{EA546517-613F-429F-91A7-5B628702C452}" srcOrd="1" destOrd="0" parTransId="{E516E5F3-0AB3-4C37-8F10-0FC5CB879823}" sibTransId="{9263CEF0-D779-4464-B55C-041DDE71BED8}"/>
    <dgm:cxn modelId="{7CAEABBB-08F8-4EFE-801A-8021927607BD}" srcId="{4C2B3D4E-C875-46F8-A412-8AE319D02534}" destId="{85803E83-2753-4EBB-A712-CCCA3B3E015E}" srcOrd="4" destOrd="0" parTransId="{97470CFF-4C8A-4B2E-AF15-7BB5F6F4FBF3}" sibTransId="{0054C31A-DE16-4CF5-93F3-0AED6FA2F327}"/>
    <dgm:cxn modelId="{9B301DDB-D973-4C00-A6DE-BE1089366AB8}" type="presOf" srcId="{91779E80-AD2F-47F6-84FB-8C22FDFB5172}" destId="{18882E2D-14F8-4FEF-AB08-52D289DD49BC}" srcOrd="0" destOrd="0" presId="urn:microsoft.com/office/officeart/2005/8/layout/hList7"/>
    <dgm:cxn modelId="{B7A70BE2-CA46-4882-8179-2CE505E8F49D}" type="presOf" srcId="{909A5463-D4CE-46B4-97FC-0B0B469EACA1}" destId="{06632EAA-9B1B-4774-84A1-01A4AE555078}" srcOrd="1" destOrd="0" presId="urn:microsoft.com/office/officeart/2005/8/layout/hList7"/>
    <dgm:cxn modelId="{A92007E6-09E5-4FFF-BEF7-E79EF536763F}" type="presOf" srcId="{EA546517-613F-429F-91A7-5B628702C452}" destId="{C891363C-EC04-4E32-BB9F-023D1FF720BA}" srcOrd="0" destOrd="0" presId="urn:microsoft.com/office/officeart/2005/8/layout/hList7"/>
    <dgm:cxn modelId="{A5C203FA-C224-4FEF-8538-D1C6FFA1EA74}" type="presOf" srcId="{DEE54E02-D9A4-4739-AD04-203D5007B446}" destId="{F94A2D14-B27C-43DA-B56C-B8093166BCB1}" srcOrd="0" destOrd="0" presId="urn:microsoft.com/office/officeart/2005/8/layout/hList7"/>
    <dgm:cxn modelId="{2C41148F-088A-4F9A-B664-5E1C20F5CE5E}" type="presParOf" srcId="{712ED99A-2373-43E4-9F02-9401A5D96524}" destId="{EB113ABD-BF51-478C-86CE-53974EAA9DDC}" srcOrd="0" destOrd="0" presId="urn:microsoft.com/office/officeart/2005/8/layout/hList7"/>
    <dgm:cxn modelId="{0522CFFD-B77B-4D48-8B65-BE06E665F372}" type="presParOf" srcId="{712ED99A-2373-43E4-9F02-9401A5D96524}" destId="{9A39B58E-F66A-4C1D-8DCE-11B2D6323BC2}" srcOrd="1" destOrd="0" presId="urn:microsoft.com/office/officeart/2005/8/layout/hList7"/>
    <dgm:cxn modelId="{BEBE2FBF-BE17-42E4-8466-2139B55CDE0D}" type="presParOf" srcId="{9A39B58E-F66A-4C1D-8DCE-11B2D6323BC2}" destId="{377A5505-23FD-48B4-9993-83EAD501B822}" srcOrd="0" destOrd="0" presId="urn:microsoft.com/office/officeart/2005/8/layout/hList7"/>
    <dgm:cxn modelId="{66775496-2975-4F80-B867-BE8D7B2BDCD5}" type="presParOf" srcId="{377A5505-23FD-48B4-9993-83EAD501B822}" destId="{381A6FF0-E295-4830-944B-7CA06CB77BD3}" srcOrd="0" destOrd="0" presId="urn:microsoft.com/office/officeart/2005/8/layout/hList7"/>
    <dgm:cxn modelId="{9304873E-0066-4348-BBA9-F5B0E918D74F}" type="presParOf" srcId="{377A5505-23FD-48B4-9993-83EAD501B822}" destId="{9E4FB322-C8EE-4460-9D71-5A25EDAA5C40}" srcOrd="1" destOrd="0" presId="urn:microsoft.com/office/officeart/2005/8/layout/hList7"/>
    <dgm:cxn modelId="{0892A6CE-055A-4327-9D32-2DD0169627D2}" type="presParOf" srcId="{377A5505-23FD-48B4-9993-83EAD501B822}" destId="{8E9DDFEF-7ACA-486D-8552-4471A4A4A8EA}" srcOrd="2" destOrd="0" presId="urn:microsoft.com/office/officeart/2005/8/layout/hList7"/>
    <dgm:cxn modelId="{9D28F84E-49BC-412C-9C5B-C8679B8FAAB1}" type="presParOf" srcId="{377A5505-23FD-48B4-9993-83EAD501B822}" destId="{FEB9A785-CB22-4245-981E-784D161E7E38}" srcOrd="3" destOrd="0" presId="urn:microsoft.com/office/officeart/2005/8/layout/hList7"/>
    <dgm:cxn modelId="{B50F2A58-53C4-43F2-B727-9A10F4F51315}" type="presParOf" srcId="{9A39B58E-F66A-4C1D-8DCE-11B2D6323BC2}" destId="{C50C3ED3-735B-4940-A88E-DB11296C2B22}" srcOrd="1" destOrd="0" presId="urn:microsoft.com/office/officeart/2005/8/layout/hList7"/>
    <dgm:cxn modelId="{71E7584A-4FE3-48F8-8AEC-5E7139539E7F}" type="presParOf" srcId="{9A39B58E-F66A-4C1D-8DCE-11B2D6323BC2}" destId="{14D74766-E9E6-41C3-9001-0A3E1451069B}" srcOrd="2" destOrd="0" presId="urn:microsoft.com/office/officeart/2005/8/layout/hList7"/>
    <dgm:cxn modelId="{2B182CE3-1014-4A1A-B4EF-21F657E68AC3}" type="presParOf" srcId="{14D74766-E9E6-41C3-9001-0A3E1451069B}" destId="{C891363C-EC04-4E32-BB9F-023D1FF720BA}" srcOrd="0" destOrd="0" presId="urn:microsoft.com/office/officeart/2005/8/layout/hList7"/>
    <dgm:cxn modelId="{7BACAC67-D965-4CCD-A778-B4D134594E3D}" type="presParOf" srcId="{14D74766-E9E6-41C3-9001-0A3E1451069B}" destId="{39E4807B-69AC-4962-9DB2-C65F633CA534}" srcOrd="1" destOrd="0" presId="urn:microsoft.com/office/officeart/2005/8/layout/hList7"/>
    <dgm:cxn modelId="{4F644767-1CAB-4DE4-84C1-FEA4850AC6C0}" type="presParOf" srcId="{14D74766-E9E6-41C3-9001-0A3E1451069B}" destId="{EB002D1C-AE75-4306-A158-17350D4446BE}" srcOrd="2" destOrd="0" presId="urn:microsoft.com/office/officeart/2005/8/layout/hList7"/>
    <dgm:cxn modelId="{CE5B3206-9651-46CC-BA8F-65B761028AD4}" type="presParOf" srcId="{14D74766-E9E6-41C3-9001-0A3E1451069B}" destId="{7A60689E-52F7-4E07-800B-4ED4F00DA807}" srcOrd="3" destOrd="0" presId="urn:microsoft.com/office/officeart/2005/8/layout/hList7"/>
    <dgm:cxn modelId="{2F520C91-F883-4AD3-9B80-88C39BC856F8}" type="presParOf" srcId="{9A39B58E-F66A-4C1D-8DCE-11B2D6323BC2}" destId="{41B73810-F5CD-4C0D-B757-EDD8F65E0FAF}" srcOrd="3" destOrd="0" presId="urn:microsoft.com/office/officeart/2005/8/layout/hList7"/>
    <dgm:cxn modelId="{05A85928-3F1B-4901-8855-CB70F18371B6}" type="presParOf" srcId="{9A39B58E-F66A-4C1D-8DCE-11B2D6323BC2}" destId="{23302094-D757-481D-B97D-74127791CB0C}" srcOrd="4" destOrd="0" presId="urn:microsoft.com/office/officeart/2005/8/layout/hList7"/>
    <dgm:cxn modelId="{488F3C19-5058-4F20-98CD-C431CEC225CB}" type="presParOf" srcId="{23302094-D757-481D-B97D-74127791CB0C}" destId="{18882E2D-14F8-4FEF-AB08-52D289DD49BC}" srcOrd="0" destOrd="0" presId="urn:microsoft.com/office/officeart/2005/8/layout/hList7"/>
    <dgm:cxn modelId="{22A7701B-F383-404C-B06E-E4525315FAFB}" type="presParOf" srcId="{23302094-D757-481D-B97D-74127791CB0C}" destId="{9A94DAE2-0033-47C1-835B-3414A1FBF8DD}" srcOrd="1" destOrd="0" presId="urn:microsoft.com/office/officeart/2005/8/layout/hList7"/>
    <dgm:cxn modelId="{48202EB8-64F9-4C91-BAC3-66666D1B2EDD}" type="presParOf" srcId="{23302094-D757-481D-B97D-74127791CB0C}" destId="{3348A098-9453-4642-8A15-71A64CB74DC3}" srcOrd="2" destOrd="0" presId="urn:microsoft.com/office/officeart/2005/8/layout/hList7"/>
    <dgm:cxn modelId="{D9719DD1-6F7E-47A1-B3CA-F83330570938}" type="presParOf" srcId="{23302094-D757-481D-B97D-74127791CB0C}" destId="{84343981-D6BC-4682-B182-389084BF857E}" srcOrd="3" destOrd="0" presId="urn:microsoft.com/office/officeart/2005/8/layout/hList7"/>
    <dgm:cxn modelId="{ACEBDF4E-65FF-4016-ABE3-9F6C714FF56C}" type="presParOf" srcId="{9A39B58E-F66A-4C1D-8DCE-11B2D6323BC2}" destId="{7EC84395-4FB4-489C-BA06-C629D2743F3F}" srcOrd="5" destOrd="0" presId="urn:microsoft.com/office/officeart/2005/8/layout/hList7"/>
    <dgm:cxn modelId="{CEBF61B2-DCD5-4CB6-A207-B7E015F62B43}" type="presParOf" srcId="{9A39B58E-F66A-4C1D-8DCE-11B2D6323BC2}" destId="{7C889E34-C658-4B20-BED5-4E9264EDA2FA}" srcOrd="6" destOrd="0" presId="urn:microsoft.com/office/officeart/2005/8/layout/hList7"/>
    <dgm:cxn modelId="{A9278480-5EF4-47C5-996F-F17D6F043911}" type="presParOf" srcId="{7C889E34-C658-4B20-BED5-4E9264EDA2FA}" destId="{B0001782-EFDA-4ADC-953E-E9B285799CA8}" srcOrd="0" destOrd="0" presId="urn:microsoft.com/office/officeart/2005/8/layout/hList7"/>
    <dgm:cxn modelId="{FCA472B9-B73F-47A2-B034-F407D138AE8C}" type="presParOf" srcId="{7C889E34-C658-4B20-BED5-4E9264EDA2FA}" destId="{E3FFE187-09A9-41B8-ABFA-1E9C36E113D2}" srcOrd="1" destOrd="0" presId="urn:microsoft.com/office/officeart/2005/8/layout/hList7"/>
    <dgm:cxn modelId="{B30F955C-AAD3-4EAE-A4FF-DBDA2F1151D9}" type="presParOf" srcId="{7C889E34-C658-4B20-BED5-4E9264EDA2FA}" destId="{884D4764-1063-4C4F-AF85-5A0005750619}" srcOrd="2" destOrd="0" presId="urn:microsoft.com/office/officeart/2005/8/layout/hList7"/>
    <dgm:cxn modelId="{E60FF84C-768D-404D-9EE4-ED161885216C}" type="presParOf" srcId="{7C889E34-C658-4B20-BED5-4E9264EDA2FA}" destId="{A25CFB2B-DAEE-4A95-AA4A-2BBA827E1E30}" srcOrd="3" destOrd="0" presId="urn:microsoft.com/office/officeart/2005/8/layout/hList7"/>
    <dgm:cxn modelId="{1CD04664-E1B8-4B27-B7BE-6D705A8FC067}" type="presParOf" srcId="{9A39B58E-F66A-4C1D-8DCE-11B2D6323BC2}" destId="{F94A2D14-B27C-43DA-B56C-B8093166BCB1}" srcOrd="7" destOrd="0" presId="urn:microsoft.com/office/officeart/2005/8/layout/hList7"/>
    <dgm:cxn modelId="{31B511BB-385B-4403-88A0-3AA127769D3E}" type="presParOf" srcId="{9A39B58E-F66A-4C1D-8DCE-11B2D6323BC2}" destId="{CCFEC865-6D66-4935-B937-D8033F0B4304}" srcOrd="8" destOrd="0" presId="urn:microsoft.com/office/officeart/2005/8/layout/hList7"/>
    <dgm:cxn modelId="{15A0B984-418D-41D7-9A91-3D347E3AD6AB}" type="presParOf" srcId="{CCFEC865-6D66-4935-B937-D8033F0B4304}" destId="{D17DDB9E-EBAF-40E3-8339-A43660D440EB}" srcOrd="0" destOrd="0" presId="urn:microsoft.com/office/officeart/2005/8/layout/hList7"/>
    <dgm:cxn modelId="{5EE74DF7-643F-47F0-85BD-55195DAE6DBF}" type="presParOf" srcId="{CCFEC865-6D66-4935-B937-D8033F0B4304}" destId="{173749C9-0153-488E-9CF1-C5DB50700A0B}" srcOrd="1" destOrd="0" presId="urn:microsoft.com/office/officeart/2005/8/layout/hList7"/>
    <dgm:cxn modelId="{9B41DF51-A6C5-49C3-BDCD-9A4D13F0E028}" type="presParOf" srcId="{CCFEC865-6D66-4935-B937-D8033F0B4304}" destId="{43287D44-5AAB-4B2C-90FD-0B5DA9468334}" srcOrd="2" destOrd="0" presId="urn:microsoft.com/office/officeart/2005/8/layout/hList7"/>
    <dgm:cxn modelId="{DC3183F4-BFFB-45E2-8D3C-76F7C5D81ED6}" type="presParOf" srcId="{CCFEC865-6D66-4935-B937-D8033F0B4304}" destId="{33D2F680-4EE3-403C-AE14-C800A68F859C}" srcOrd="3" destOrd="0" presId="urn:microsoft.com/office/officeart/2005/8/layout/hList7"/>
    <dgm:cxn modelId="{A311CE1E-8858-46FD-9809-76101AAB565D}" type="presParOf" srcId="{9A39B58E-F66A-4C1D-8DCE-11B2D6323BC2}" destId="{54E78A59-F176-44E2-8BF1-7E78AA58DE78}" srcOrd="9" destOrd="0" presId="urn:microsoft.com/office/officeart/2005/8/layout/hList7"/>
    <dgm:cxn modelId="{CBDB26D6-3B50-43C7-9DD5-2FE8FB31E0E1}" type="presParOf" srcId="{9A39B58E-F66A-4C1D-8DCE-11B2D6323BC2}" destId="{60B10E33-F00B-451E-9DEA-47850BD32D43}" srcOrd="10" destOrd="0" presId="urn:microsoft.com/office/officeart/2005/8/layout/hList7"/>
    <dgm:cxn modelId="{645EE124-4A24-419B-A465-F03F62393931}" type="presParOf" srcId="{60B10E33-F00B-451E-9DEA-47850BD32D43}" destId="{4CB8012C-63C6-45D8-8534-DCFBFD0028D6}" srcOrd="0" destOrd="0" presId="urn:microsoft.com/office/officeart/2005/8/layout/hList7"/>
    <dgm:cxn modelId="{AF1A8133-ADD0-4249-B898-14FADBEC979C}" type="presParOf" srcId="{60B10E33-F00B-451E-9DEA-47850BD32D43}" destId="{06632EAA-9B1B-4774-84A1-01A4AE555078}" srcOrd="1" destOrd="0" presId="urn:microsoft.com/office/officeart/2005/8/layout/hList7"/>
    <dgm:cxn modelId="{E220D4C4-AD03-4642-A098-09B305BB5C33}" type="presParOf" srcId="{60B10E33-F00B-451E-9DEA-47850BD32D43}" destId="{909CBDD1-0711-4E73-9248-D850F6AA450D}" srcOrd="2" destOrd="0" presId="urn:microsoft.com/office/officeart/2005/8/layout/hList7"/>
    <dgm:cxn modelId="{8D3C7424-EAF5-4C52-ADEA-F82337B8ACFE}" type="presParOf" srcId="{60B10E33-F00B-451E-9DEA-47850BD32D43}" destId="{AA2650BC-466A-4572-9F45-26B4ED16179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A6FF0-E295-4830-944B-7CA06CB77BD3}">
      <dsp:nvSpPr>
        <dsp:cNvPr id="0" name=""/>
        <dsp:cNvSpPr/>
      </dsp:nvSpPr>
      <dsp:spPr>
        <a:xfrm>
          <a:off x="109" y="0"/>
          <a:ext cx="1452883" cy="3771743"/>
        </a:xfrm>
        <a:prstGeom prst="roundRect">
          <a:avLst>
            <a:gd name="adj" fmla="val 10000"/>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Engage globally, contribute to building a better world; understand diversity</a:t>
          </a:r>
        </a:p>
      </dsp:txBody>
      <dsp:txXfrm>
        <a:off x="109" y="1508697"/>
        <a:ext cx="1452883" cy="1508697"/>
      </dsp:txXfrm>
    </dsp:sp>
    <dsp:sp modelId="{FEB9A785-CB22-4245-981E-784D161E7E38}">
      <dsp:nvSpPr>
        <dsp:cNvPr id="0" name=""/>
        <dsp:cNvSpPr/>
      </dsp:nvSpPr>
      <dsp:spPr>
        <a:xfrm>
          <a:off x="107071" y="188750"/>
          <a:ext cx="1255990" cy="12559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91363C-EC04-4E32-BB9F-023D1FF720BA}">
      <dsp:nvSpPr>
        <dsp:cNvPr id="0" name=""/>
        <dsp:cNvSpPr/>
      </dsp:nvSpPr>
      <dsp:spPr>
        <a:xfrm>
          <a:off x="1496578" y="0"/>
          <a:ext cx="1452883" cy="3771743"/>
        </a:xfrm>
        <a:prstGeom prst="roundRect">
          <a:avLst>
            <a:gd name="adj" fmla="val 10000"/>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Discover a new culture or language and learn about yourself</a:t>
          </a:r>
        </a:p>
      </dsp:txBody>
      <dsp:txXfrm>
        <a:off x="1496578" y="1508697"/>
        <a:ext cx="1452883" cy="1508697"/>
      </dsp:txXfrm>
    </dsp:sp>
    <dsp:sp modelId="{7A60689E-52F7-4E07-800B-4ED4F00DA807}">
      <dsp:nvSpPr>
        <dsp:cNvPr id="0" name=""/>
        <dsp:cNvSpPr/>
      </dsp:nvSpPr>
      <dsp:spPr>
        <a:xfrm>
          <a:off x="1595025" y="226304"/>
          <a:ext cx="1255990" cy="12559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882E2D-14F8-4FEF-AB08-52D289DD49BC}">
      <dsp:nvSpPr>
        <dsp:cNvPr id="0" name=""/>
        <dsp:cNvSpPr/>
      </dsp:nvSpPr>
      <dsp:spPr>
        <a:xfrm>
          <a:off x="2993048" y="0"/>
          <a:ext cx="1452883" cy="3771743"/>
        </a:xfrm>
        <a:prstGeom prst="roundRect">
          <a:avLst>
            <a:gd name="adj" fmla="val 10000"/>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688975">
            <a:lnSpc>
              <a:spcPct val="90000"/>
            </a:lnSpc>
            <a:spcBef>
              <a:spcPct val="0"/>
            </a:spcBef>
            <a:spcAft>
              <a:spcPct val="35000"/>
            </a:spcAft>
            <a:buNone/>
          </a:pPr>
          <a:r>
            <a:rPr lang="en-US" sz="1550" b="1" kern="1200" dirty="0"/>
            <a:t>Develop creativity, adaptability, and independence</a:t>
          </a:r>
        </a:p>
      </dsp:txBody>
      <dsp:txXfrm>
        <a:off x="2993048" y="1508697"/>
        <a:ext cx="1452883" cy="1508697"/>
      </dsp:txXfrm>
    </dsp:sp>
    <dsp:sp modelId="{84343981-D6BC-4682-B182-389084BF857E}">
      <dsp:nvSpPr>
        <dsp:cNvPr id="0" name=""/>
        <dsp:cNvSpPr/>
      </dsp:nvSpPr>
      <dsp:spPr>
        <a:xfrm>
          <a:off x="3091495" y="226304"/>
          <a:ext cx="1255990" cy="12559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001782-EFDA-4ADC-953E-E9B285799CA8}">
      <dsp:nvSpPr>
        <dsp:cNvPr id="0" name=""/>
        <dsp:cNvSpPr/>
      </dsp:nvSpPr>
      <dsp:spPr>
        <a:xfrm>
          <a:off x="4489518" y="0"/>
          <a:ext cx="1452883" cy="3771743"/>
        </a:xfrm>
        <a:prstGeom prst="roundRect">
          <a:avLst>
            <a:gd name="adj" fmla="val 10000"/>
          </a:avLst>
        </a:prstGeom>
        <a:solidFill>
          <a:schemeClr val="accent5">
            <a:lumMod val="75000"/>
          </a:schemeClr>
        </a:solidFill>
        <a:ln w="34925"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Boost marketability for Medical or Health-focused graduate school</a:t>
          </a:r>
        </a:p>
      </dsp:txBody>
      <dsp:txXfrm>
        <a:off x="4489518" y="1508697"/>
        <a:ext cx="1452883" cy="1508697"/>
      </dsp:txXfrm>
    </dsp:sp>
    <dsp:sp modelId="{A25CFB2B-DAEE-4A95-AA4A-2BBA827E1E30}">
      <dsp:nvSpPr>
        <dsp:cNvPr id="0" name=""/>
        <dsp:cNvSpPr/>
      </dsp:nvSpPr>
      <dsp:spPr>
        <a:xfrm>
          <a:off x="4587965" y="226304"/>
          <a:ext cx="1255990" cy="12559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DDB9E-EBAF-40E3-8339-A43660D440EB}">
      <dsp:nvSpPr>
        <dsp:cNvPr id="0" name=""/>
        <dsp:cNvSpPr/>
      </dsp:nvSpPr>
      <dsp:spPr>
        <a:xfrm>
          <a:off x="5985988" y="0"/>
          <a:ext cx="1452883" cy="3771743"/>
        </a:xfrm>
        <a:prstGeom prst="roundRect">
          <a:avLst>
            <a:gd name="adj" fmla="val 10000"/>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Take unique classes not offered at CU; within your major and not.</a:t>
          </a:r>
        </a:p>
      </dsp:txBody>
      <dsp:txXfrm>
        <a:off x="5985988" y="1508697"/>
        <a:ext cx="1452883" cy="1508697"/>
      </dsp:txXfrm>
    </dsp:sp>
    <dsp:sp modelId="{33D2F680-4EE3-403C-AE14-C800A68F859C}">
      <dsp:nvSpPr>
        <dsp:cNvPr id="0" name=""/>
        <dsp:cNvSpPr/>
      </dsp:nvSpPr>
      <dsp:spPr>
        <a:xfrm>
          <a:off x="6084435" y="226304"/>
          <a:ext cx="1255990" cy="12559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B8012C-63C6-45D8-8534-DCFBFD0028D6}">
      <dsp:nvSpPr>
        <dsp:cNvPr id="0" name=""/>
        <dsp:cNvSpPr/>
      </dsp:nvSpPr>
      <dsp:spPr>
        <a:xfrm>
          <a:off x="7482567" y="0"/>
          <a:ext cx="1452883" cy="3771743"/>
        </a:xfrm>
        <a:prstGeom prst="roundRect">
          <a:avLst>
            <a:gd name="adj" fmla="val 10000"/>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p>
        <a:p>
          <a:pPr marL="0" lvl="0" indent="0" algn="ctr" defTabSz="488950">
            <a:lnSpc>
              <a:spcPct val="90000"/>
            </a:lnSpc>
            <a:spcBef>
              <a:spcPct val="0"/>
            </a:spcBef>
            <a:spcAft>
              <a:spcPct val="35000"/>
            </a:spcAft>
            <a:buNone/>
          </a:pPr>
          <a:r>
            <a:rPr lang="en-US" sz="1600" b="1" kern="1200" dirty="0"/>
            <a:t>Do medical-related service learning or internships, obtain unique shadowing experiences</a:t>
          </a:r>
        </a:p>
      </dsp:txBody>
      <dsp:txXfrm>
        <a:off x="7482567" y="1508697"/>
        <a:ext cx="1452883" cy="1508697"/>
      </dsp:txXfrm>
    </dsp:sp>
    <dsp:sp modelId="{AA2650BC-466A-4572-9F45-26B4ED161795}">
      <dsp:nvSpPr>
        <dsp:cNvPr id="0" name=""/>
        <dsp:cNvSpPr/>
      </dsp:nvSpPr>
      <dsp:spPr>
        <a:xfrm>
          <a:off x="7580905" y="226304"/>
          <a:ext cx="1255990" cy="12559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113ABD-BF51-478C-86CE-53974EAA9DDC}">
      <dsp:nvSpPr>
        <dsp:cNvPr id="0" name=""/>
        <dsp:cNvSpPr/>
      </dsp:nvSpPr>
      <dsp:spPr>
        <a:xfrm>
          <a:off x="213803" y="3183527"/>
          <a:ext cx="8509487" cy="474204"/>
        </a:xfrm>
        <a:prstGeom prst="leftRightArrow">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B95F50-7AB2-4F32-8B05-ED1D9FE0FB4B}" type="datetimeFigureOut">
              <a:rPr lang="en-US" smtClean="0"/>
              <a:t>6/4/2020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8E2F3-1482-4E07-8C12-87FB0701B0B9}" type="slidenum">
              <a:rPr lang="en-US" smtClean="0"/>
              <a:t>‹#›</a:t>
            </a:fld>
            <a:endParaRPr lang="en-US"/>
          </a:p>
        </p:txBody>
      </p:sp>
    </p:spTree>
    <p:extLst>
      <p:ext uri="{BB962C8B-B14F-4D97-AF65-F5344CB8AC3E}">
        <p14:creationId xmlns:p14="http://schemas.microsoft.com/office/powerpoint/2010/main" val="1098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8E2F3-1482-4E07-8C12-87FB0701B0B9}" type="slidenum">
              <a:rPr lang="en-US" smtClean="0"/>
              <a:t>1</a:t>
            </a:fld>
            <a:endParaRPr lang="en-US"/>
          </a:p>
        </p:txBody>
      </p:sp>
    </p:spTree>
    <p:extLst>
      <p:ext uri="{BB962C8B-B14F-4D97-AF65-F5344CB8AC3E}">
        <p14:creationId xmlns:p14="http://schemas.microsoft.com/office/powerpoint/2010/main" val="128972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itchFamily="34" charset="0"/>
              </a:rPr>
              <a:t>As a review, on some programs, your federal financial aid AND your institution/Creighton aid will be portable and on other programs only your federal financial aid will be portable. </a:t>
            </a:r>
          </a:p>
        </p:txBody>
      </p:sp>
    </p:spTree>
    <p:extLst>
      <p:ext uri="{BB962C8B-B14F-4D97-AF65-F5344CB8AC3E}">
        <p14:creationId xmlns:p14="http://schemas.microsoft.com/office/powerpoint/2010/main" val="83135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Arial" pitchFamily="34" charset="0"/>
              </a:rPr>
              <a:t>We’ve divided the steps into 3 different categories: Planning, Applying and Preparing.</a:t>
            </a:r>
            <a:r>
              <a:rPr lang="en-US" altLang="en-US" sz="1200" baseline="0" dirty="0">
                <a:cs typeface="Arial" pitchFamily="34" charset="0"/>
              </a:rPr>
              <a:t>  After this session, you may want to meet with a Peer Advisor or Global Programs Coordinator for individual advising, or you may already know which program you are interested in.  Be sure to check out the Study Abroad website to do some research, and bring your 4-year plan to any advising appointment you have.  </a:t>
            </a:r>
            <a:endParaRPr lang="en-US" dirty="0"/>
          </a:p>
        </p:txBody>
      </p:sp>
      <p:sp>
        <p:nvSpPr>
          <p:cNvPr id="4" name="Slide Number Placeholder 3"/>
          <p:cNvSpPr>
            <a:spLocks noGrp="1"/>
          </p:cNvSpPr>
          <p:nvPr>
            <p:ph type="sldNum" sz="quarter" idx="10"/>
          </p:nvPr>
        </p:nvSpPr>
        <p:spPr/>
        <p:txBody>
          <a:bodyPr/>
          <a:lstStyle/>
          <a:p>
            <a:fld id="{4268E2F3-1482-4E07-8C12-87FB0701B0B9}" type="slidenum">
              <a:rPr lang="en-US" smtClean="0"/>
              <a:t>21</a:t>
            </a:fld>
            <a:endParaRPr lang="en-US"/>
          </a:p>
        </p:txBody>
      </p:sp>
    </p:spTree>
    <p:extLst>
      <p:ext uri="{BB962C8B-B14F-4D97-AF65-F5344CB8AC3E}">
        <p14:creationId xmlns:p14="http://schemas.microsoft.com/office/powerpoint/2010/main" val="163835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Arial" pitchFamily="34" charset="0"/>
              </a:rPr>
              <a:t>Deadlines are firm to keep programs on track.  Priority deadlines help extend</a:t>
            </a:r>
            <a:r>
              <a:rPr lang="en-US" altLang="en-US" sz="1200" baseline="0" dirty="0">
                <a:cs typeface="Arial" pitchFamily="34" charset="0"/>
              </a:rPr>
              <a:t> your planning time.</a:t>
            </a:r>
            <a:endParaRPr lang="en-US" dirty="0"/>
          </a:p>
        </p:txBody>
      </p:sp>
      <p:sp>
        <p:nvSpPr>
          <p:cNvPr id="4" name="Slide Number Placeholder 3"/>
          <p:cNvSpPr>
            <a:spLocks noGrp="1"/>
          </p:cNvSpPr>
          <p:nvPr>
            <p:ph type="sldNum" sz="quarter" idx="10"/>
          </p:nvPr>
        </p:nvSpPr>
        <p:spPr/>
        <p:txBody>
          <a:bodyPr/>
          <a:lstStyle/>
          <a:p>
            <a:fld id="{4268E2F3-1482-4E07-8C12-87FB0701B0B9}" type="slidenum">
              <a:rPr lang="en-US" smtClean="0"/>
              <a:t>22</a:t>
            </a:fld>
            <a:endParaRPr lang="en-US"/>
          </a:p>
        </p:txBody>
      </p:sp>
    </p:spTree>
    <p:extLst>
      <p:ext uri="{BB962C8B-B14F-4D97-AF65-F5344CB8AC3E}">
        <p14:creationId xmlns:p14="http://schemas.microsoft.com/office/powerpoint/2010/main" val="163835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Arial" pitchFamily="34" charset="0"/>
              </a:rPr>
              <a:t>Before we start, I just want to take a moment to talk about the question, “Why Study Abroad?” Some of you may be sure that you’re going to pursue a study abroad experience, while others may still be exploring if it is right for you. There are a number of different reasons why students decide to study abroad, Perhaps to learn a new language or gain fluency in one you already know; to become more knowledgeable about the world and other cultures; to become more independent; to prepare for a career; and of course, to travel.  You might be thinking “Is it too expensive?” “Can I fit it in to my academic plan?” “Will I still be able to graduate on time”? “Will I get homesick?”…. You can ask any</a:t>
            </a:r>
            <a:r>
              <a:rPr lang="en-US" altLang="en-US" sz="1200" baseline="0" dirty="0">
                <a:cs typeface="Arial" pitchFamily="34" charset="0"/>
              </a:rPr>
              <a:t> of the peer advisors and they will tell you to </a:t>
            </a:r>
            <a:r>
              <a:rPr lang="en-US" altLang="en-US" sz="1200" dirty="0">
                <a:cs typeface="Arial" pitchFamily="34" charset="0"/>
              </a:rPr>
              <a:t>“Just Do It”.  This is truly the best time in to your life go abroad as you can earn academic credit, use financial aid, and have a support network to help you.  During this presentation, be thinking about your “Why”.  It is important to reflect on your reasons for</a:t>
            </a:r>
            <a:r>
              <a:rPr lang="en-US" altLang="en-US" sz="1200" baseline="0" dirty="0">
                <a:cs typeface="Arial" pitchFamily="34" charset="0"/>
              </a:rPr>
              <a:t> studying abroad to know what it is you are looking to experience.</a:t>
            </a:r>
            <a:endParaRPr lang="en-US" altLang="en-US" sz="1200" dirty="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268E2F3-1482-4E07-8C12-87FB0701B0B9}" type="slidenum">
              <a:rPr lang="en-US" smtClean="0"/>
              <a:t>2</a:t>
            </a:fld>
            <a:endParaRPr lang="en-US"/>
          </a:p>
        </p:txBody>
      </p:sp>
    </p:spTree>
    <p:extLst>
      <p:ext uri="{BB962C8B-B14F-4D97-AF65-F5344CB8AC3E}">
        <p14:creationId xmlns:p14="http://schemas.microsoft.com/office/powerpoint/2010/main" val="220121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cs typeface="Arial" pitchFamily="34" charset="0"/>
              </a:rPr>
              <a:t>“Am I eligible to study abroad?” All students must have a minimum 2.5 GPA or higher at the time of application in order</a:t>
            </a:r>
            <a:r>
              <a:rPr lang="en-US" altLang="en-US" sz="1600" baseline="0" dirty="0">
                <a:cs typeface="Arial" pitchFamily="34" charset="0"/>
              </a:rPr>
              <a:t> to study abroad</a:t>
            </a:r>
            <a:r>
              <a:rPr lang="en-US" altLang="en-US" sz="1600" dirty="0">
                <a:cs typeface="Arial" pitchFamily="34" charset="0"/>
              </a:rPr>
              <a:t>. Please be aware that some programs have a higher GPA requirement. For example, the Limerick Affiliate program requires a 2.9 GPA, ISEP requires a 2.75 GPA, and the Sophia Bilateral Exchange requires a 3.0. You also need to have completed 2 full semesters on the Creighton campus prior to departure. That means that you can study abroad the summer after your Freshman year or anytime thereafter. Students on disciplinary probation are NOT eligible to apply for or participate in study abroad while on probation. If you have been on disciplinary probation you must have one full semester between the end of your probationary period and your departure, with no additional incidents, in order to be eligible to depart. If you are part of the CARE Opportunities program, conditional study abroad approval may be possible. All students must also be in good academic standing. </a:t>
            </a:r>
          </a:p>
        </p:txBody>
      </p:sp>
    </p:spTree>
    <p:extLst>
      <p:ext uri="{BB962C8B-B14F-4D97-AF65-F5344CB8AC3E}">
        <p14:creationId xmlns:p14="http://schemas.microsoft.com/office/powerpoint/2010/main" val="117462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Creighton students have travelled just about anywhere you</a:t>
            </a:r>
            <a:r>
              <a:rPr lang="en-US" baseline="0" dirty="0"/>
              <a:t> can think of.  CU students are able to study in almost any country in the world that is not under a State Travel Warning.  If you have questions about a particular site, talk to the Global Programs Coordinator.</a:t>
            </a:r>
            <a:endParaRPr lang="en-US" dirty="0"/>
          </a:p>
        </p:txBody>
      </p:sp>
      <p:sp>
        <p:nvSpPr>
          <p:cNvPr id="4" name="Slide Number Placeholder 3"/>
          <p:cNvSpPr>
            <a:spLocks noGrp="1"/>
          </p:cNvSpPr>
          <p:nvPr>
            <p:ph type="sldNum" sz="quarter" idx="10"/>
          </p:nvPr>
        </p:nvSpPr>
        <p:spPr/>
        <p:txBody>
          <a:bodyPr/>
          <a:lstStyle/>
          <a:p>
            <a:fld id="{4268E2F3-1482-4E07-8C12-87FB0701B0B9}" type="slidenum">
              <a:rPr lang="en-US" smtClean="0"/>
              <a:t>4</a:t>
            </a:fld>
            <a:endParaRPr lang="en-US"/>
          </a:p>
        </p:txBody>
      </p:sp>
    </p:spTree>
    <p:extLst>
      <p:ext uri="{BB962C8B-B14F-4D97-AF65-F5344CB8AC3E}">
        <p14:creationId xmlns:p14="http://schemas.microsoft.com/office/powerpoint/2010/main" val="143876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itchFamily="34" charset="0"/>
              </a:rPr>
              <a:t>Before looking at any specific programs, it is a good idea to keep in mind any specific criteria that you would most like to have in a program. You also want to know what criteria is most important to you; in some cases a program will meet all of your criteria, but in other cases, you may find that a program meets only some of your criteria. For example, think about the courses you need to take, the cost of the program, if the courses are taught in English or the language of the host country, if the program offers immersion with locals or is primarily with other American students, or if the program provides volunteer, internship or travel opportunities. </a:t>
            </a:r>
          </a:p>
        </p:txBody>
      </p:sp>
    </p:spTree>
    <p:extLst>
      <p:ext uri="{BB962C8B-B14F-4D97-AF65-F5344CB8AC3E}">
        <p14:creationId xmlns:p14="http://schemas.microsoft.com/office/powerpoint/2010/main" val="428704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8E2F3-1482-4E07-8C12-87FB0701B0B9}" type="slidenum">
              <a:rPr lang="en-US" smtClean="0"/>
              <a:t>7</a:t>
            </a:fld>
            <a:endParaRPr lang="en-US"/>
          </a:p>
        </p:txBody>
      </p:sp>
    </p:spTree>
    <p:extLst>
      <p:ext uri="{BB962C8B-B14F-4D97-AF65-F5344CB8AC3E}">
        <p14:creationId xmlns:p14="http://schemas.microsoft.com/office/powerpoint/2010/main" val="415069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68E2F3-1482-4E07-8C12-87FB0701B0B9}" type="slidenum">
              <a:rPr lang="en-US" smtClean="0"/>
              <a:t>8</a:t>
            </a:fld>
            <a:endParaRPr lang="en-US"/>
          </a:p>
        </p:txBody>
      </p:sp>
    </p:spTree>
    <p:extLst>
      <p:ext uri="{BB962C8B-B14F-4D97-AF65-F5344CB8AC3E}">
        <p14:creationId xmlns:p14="http://schemas.microsoft.com/office/powerpoint/2010/main" val="239495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68E2F3-1482-4E07-8C12-87FB0701B0B9}" type="slidenum">
              <a:rPr lang="en-US" smtClean="0"/>
              <a:t>9</a:t>
            </a:fld>
            <a:endParaRPr lang="en-US"/>
          </a:p>
        </p:txBody>
      </p:sp>
    </p:spTree>
    <p:extLst>
      <p:ext uri="{BB962C8B-B14F-4D97-AF65-F5344CB8AC3E}">
        <p14:creationId xmlns:p14="http://schemas.microsoft.com/office/powerpoint/2010/main" val="220056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Galapagos for biology!</a:t>
            </a:r>
          </a:p>
        </p:txBody>
      </p:sp>
      <p:sp>
        <p:nvSpPr>
          <p:cNvPr id="4" name="Slide Number Placeholder 3"/>
          <p:cNvSpPr>
            <a:spLocks noGrp="1"/>
          </p:cNvSpPr>
          <p:nvPr>
            <p:ph type="sldNum" sz="quarter" idx="10"/>
          </p:nvPr>
        </p:nvSpPr>
        <p:spPr/>
        <p:txBody>
          <a:bodyPr/>
          <a:lstStyle/>
          <a:p>
            <a:fld id="{4268E2F3-1482-4E07-8C12-87FB0701B0B9}" type="slidenum">
              <a:rPr lang="en-US" smtClean="0"/>
              <a:t>12</a:t>
            </a:fld>
            <a:endParaRPr lang="en-US"/>
          </a:p>
        </p:txBody>
      </p:sp>
    </p:spTree>
    <p:extLst>
      <p:ext uri="{BB962C8B-B14F-4D97-AF65-F5344CB8AC3E}">
        <p14:creationId xmlns:p14="http://schemas.microsoft.com/office/powerpoint/2010/main" val="186487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41EC85E1-C108-464A-AC34-D800BFA0D38A}" type="datetimeFigureOut">
              <a:rPr lang="en-US" smtClean="0"/>
              <a:t>6/4/2020</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3F9FCCB-4042-4ACE-98AF-4D6FFE1CA2E3}"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8394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C85E1-C108-464A-AC34-D800BFA0D38A}"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9FCCB-4042-4ACE-98AF-4D6FFE1CA2E3}" type="slidenum">
              <a:rPr lang="en-US" smtClean="0"/>
              <a:t>‹#›</a:t>
            </a:fld>
            <a:endParaRPr lang="en-US"/>
          </a:p>
        </p:txBody>
      </p:sp>
    </p:spTree>
    <p:extLst>
      <p:ext uri="{BB962C8B-B14F-4D97-AF65-F5344CB8AC3E}">
        <p14:creationId xmlns:p14="http://schemas.microsoft.com/office/powerpoint/2010/main" val="267124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C85E1-C108-464A-AC34-D800BFA0D38A}"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9FCCB-4042-4ACE-98AF-4D6FFE1CA2E3}" type="slidenum">
              <a:rPr lang="en-US" smtClean="0"/>
              <a:t>‹#›</a:t>
            </a:fld>
            <a:endParaRPr lang="en-US"/>
          </a:p>
        </p:txBody>
      </p:sp>
    </p:spTree>
    <p:extLst>
      <p:ext uri="{BB962C8B-B14F-4D97-AF65-F5344CB8AC3E}">
        <p14:creationId xmlns:p14="http://schemas.microsoft.com/office/powerpoint/2010/main" val="205232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C85E1-C108-464A-AC34-D800BFA0D38A}"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9FCCB-4042-4ACE-98AF-4D6FFE1CA2E3}" type="slidenum">
              <a:rPr lang="en-US" smtClean="0"/>
              <a:t>‹#›</a:t>
            </a:fld>
            <a:endParaRPr lang="en-US"/>
          </a:p>
        </p:txBody>
      </p:sp>
    </p:spTree>
    <p:extLst>
      <p:ext uri="{BB962C8B-B14F-4D97-AF65-F5344CB8AC3E}">
        <p14:creationId xmlns:p14="http://schemas.microsoft.com/office/powerpoint/2010/main" val="166043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41EC85E1-C108-464A-AC34-D800BFA0D38A}" type="datetimeFigureOut">
              <a:rPr lang="en-US" smtClean="0"/>
              <a:t>6/4/2020</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3F9FCCB-4042-4ACE-98AF-4D6FFE1CA2E3}"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270295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EC85E1-C108-464A-AC34-D800BFA0D38A}"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9FCCB-4042-4ACE-98AF-4D6FFE1CA2E3}" type="slidenum">
              <a:rPr lang="en-US" smtClean="0"/>
              <a:t>‹#›</a:t>
            </a:fld>
            <a:endParaRPr lang="en-US"/>
          </a:p>
        </p:txBody>
      </p:sp>
    </p:spTree>
    <p:extLst>
      <p:ext uri="{BB962C8B-B14F-4D97-AF65-F5344CB8AC3E}">
        <p14:creationId xmlns:p14="http://schemas.microsoft.com/office/powerpoint/2010/main" val="298842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EC85E1-C108-464A-AC34-D800BFA0D38A}" type="datetimeFigureOut">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9FCCB-4042-4ACE-98AF-4D6FFE1CA2E3}" type="slidenum">
              <a:rPr lang="en-US" smtClean="0"/>
              <a:t>‹#›</a:t>
            </a:fld>
            <a:endParaRPr lang="en-US"/>
          </a:p>
        </p:txBody>
      </p:sp>
    </p:spTree>
    <p:extLst>
      <p:ext uri="{BB962C8B-B14F-4D97-AF65-F5344CB8AC3E}">
        <p14:creationId xmlns:p14="http://schemas.microsoft.com/office/powerpoint/2010/main" val="97808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EC85E1-C108-464A-AC34-D800BFA0D38A}" type="datetimeFigureOut">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9FCCB-4042-4ACE-98AF-4D6FFE1CA2E3}" type="slidenum">
              <a:rPr lang="en-US" smtClean="0"/>
              <a:t>‹#›</a:t>
            </a:fld>
            <a:endParaRPr lang="en-US"/>
          </a:p>
        </p:txBody>
      </p:sp>
    </p:spTree>
    <p:extLst>
      <p:ext uri="{BB962C8B-B14F-4D97-AF65-F5344CB8AC3E}">
        <p14:creationId xmlns:p14="http://schemas.microsoft.com/office/powerpoint/2010/main" val="26041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C85E1-C108-464A-AC34-D800BFA0D38A}" type="datetimeFigureOut">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9FCCB-4042-4ACE-98AF-4D6FFE1CA2E3}" type="slidenum">
              <a:rPr lang="en-US" smtClean="0"/>
              <a:t>‹#›</a:t>
            </a:fld>
            <a:endParaRPr lang="en-US"/>
          </a:p>
        </p:txBody>
      </p:sp>
    </p:spTree>
    <p:extLst>
      <p:ext uri="{BB962C8B-B14F-4D97-AF65-F5344CB8AC3E}">
        <p14:creationId xmlns:p14="http://schemas.microsoft.com/office/powerpoint/2010/main" val="229784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1EC85E1-C108-464A-AC34-D800BFA0D38A}" type="datetimeFigureOut">
              <a:rPr lang="en-US" smtClean="0"/>
              <a:t>6/4/2020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3F9FCCB-4042-4ACE-98AF-4D6FFE1CA2E3}"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915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1EC85E1-C108-464A-AC34-D800BFA0D38A}" type="datetimeFigureOut">
              <a:rPr lang="en-US" smtClean="0"/>
              <a:t>6/4/2020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3F9FCCB-4042-4ACE-98AF-4D6FFE1CA2E3}"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484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41EC85E1-C108-464A-AC34-D800BFA0D38A}" type="datetimeFigureOut">
              <a:rPr lang="en-US" smtClean="0"/>
              <a:t>6/4/2020</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3F9FCCB-4042-4ACE-98AF-4D6FFE1CA2E3}"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4959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creighton.edu/studyabroad/academicsabroad/samplecoursepla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0602" y="3393882"/>
            <a:ext cx="8563398" cy="2128378"/>
          </a:xfrm>
          <a:prstGeom prst="rect">
            <a:avLst/>
          </a:prstGeom>
        </p:spPr>
      </p:pic>
      <p:sp>
        <p:nvSpPr>
          <p:cNvPr id="3" name="Title 1"/>
          <p:cNvSpPr txBox="1">
            <a:spLocks/>
          </p:cNvSpPr>
          <p:nvPr/>
        </p:nvSpPr>
        <p:spPr>
          <a:xfrm>
            <a:off x="-643924" y="5719483"/>
            <a:ext cx="9787922" cy="15127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solidFill>
                  <a:srgbClr val="000066"/>
                </a:solidFill>
                <a:effectLst>
                  <a:outerShdw blurRad="38100" dist="38100" dir="2700000" algn="tl">
                    <a:srgbClr val="000000">
                      <a:alpha val="43137"/>
                    </a:srgbClr>
                  </a:outerShdw>
                </a:effectLst>
                <a:latin typeface="Century Gothic" panose="020B0502020202020204" pitchFamily="34" charset="0"/>
              </a:rPr>
              <a:t>Study Abroad: </a:t>
            </a:r>
          </a:p>
          <a:p>
            <a:pPr algn="r"/>
            <a:r>
              <a:rPr lang="en-US" sz="3200" dirty="0">
                <a:solidFill>
                  <a:srgbClr val="000066"/>
                </a:solidFill>
                <a:effectLst>
                  <a:outerShdw blurRad="38100" dist="38100" dir="2700000" algn="tl">
                    <a:srgbClr val="000000">
                      <a:alpha val="43137"/>
                    </a:srgbClr>
                  </a:outerShdw>
                </a:effectLst>
                <a:latin typeface="Century Gothic" panose="020B0502020202020204" pitchFamily="34" charset="0"/>
              </a:rPr>
              <a:t>How to Study Abroad as Pre-Health</a:t>
            </a:r>
          </a:p>
        </p:txBody>
      </p:sp>
    </p:spTree>
    <p:extLst>
      <p:ext uri="{BB962C8B-B14F-4D97-AF65-F5344CB8AC3E}">
        <p14:creationId xmlns:p14="http://schemas.microsoft.com/office/powerpoint/2010/main" val="152762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469901" y="241738"/>
            <a:ext cx="7683063" cy="533400"/>
          </a:xfrm>
          <a:prstGeom prst="rect">
            <a:avLst/>
          </a:prstGeom>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ct val="80000"/>
              </a:lnSpc>
              <a:defRPr/>
            </a:pPr>
            <a:r>
              <a:rPr lang="en-US" altLang="en-US" sz="3600" b="1" dirty="0">
                <a:solidFill>
                  <a:srgbClr val="000066"/>
                </a:solidFill>
                <a:latin typeface="Century Gothic" panose="020B0502020202020204" pitchFamily="34" charset="0"/>
              </a:rPr>
              <a:t>Creighton Programs</a:t>
            </a:r>
          </a:p>
        </p:txBody>
      </p:sp>
      <p:cxnSp>
        <p:nvCxnSpPr>
          <p:cNvPr id="14" name="Straight Connector 13"/>
          <p:cNvCxnSpPr>
            <a:cxnSpLocks/>
          </p:cNvCxnSpPr>
          <p:nvPr/>
        </p:nvCxnSpPr>
        <p:spPr>
          <a:xfrm>
            <a:off x="596025" y="850525"/>
            <a:ext cx="7683063" cy="22651"/>
          </a:xfrm>
          <a:prstGeom prst="line">
            <a:avLst/>
          </a:prstGeom>
          <a:ln w="7620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 name="Picture 2" descr="http://images.clipartpanda.com/airplane-clipart-no-background-Airplane_silhouette-300x300.png"/>
          <p:cNvPicPr>
            <a:picLocks noChangeAspect="1" noChangeArrowheads="1"/>
          </p:cNvPicPr>
          <p:nvPr/>
        </p:nvPicPr>
        <p:blipFill>
          <a:blip r:embed="rId2"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42772" y="302799"/>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http://www.printableworldmaps.net/wp-content/uploads/2016/07/world-map-world-map-5-qCWt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7" y="441434"/>
            <a:ext cx="9142835" cy="68194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830" y="3748703"/>
            <a:ext cx="7318803" cy="1754326"/>
          </a:xfrm>
          <a:prstGeom prst="rect">
            <a:avLst/>
          </a:prstGeom>
          <a:solidFill>
            <a:schemeClr val="accent1">
              <a:lumMod val="40000"/>
              <a:lumOff val="60000"/>
            </a:schemeClr>
          </a:solidFill>
          <a:ln>
            <a:solidFill>
              <a:srgbClr val="000066"/>
            </a:solidFill>
          </a:ln>
        </p:spPr>
        <p:txBody>
          <a:bodyPr wrap="square" rtlCol="0">
            <a:spAutoFit/>
          </a:bodyPr>
          <a:lstStyle/>
          <a:p>
            <a:r>
              <a:rPr lang="en-US" b="1" dirty="0">
                <a:latin typeface="Century Gothic" panose="020B0502020202020204" pitchFamily="34" charset="0"/>
              </a:rPr>
              <a:t>Creighton in South Africa</a:t>
            </a:r>
          </a:p>
          <a:p>
            <a:pPr marL="285750" indent="-285750">
              <a:buFont typeface="Arial" panose="020B0604020202020204" pitchFamily="34" charset="0"/>
              <a:buChar char="•"/>
            </a:pPr>
            <a:r>
              <a:rPr lang="en-US" dirty="0">
                <a:latin typeface="Century Gothic" panose="020B0502020202020204" pitchFamily="34" charset="0"/>
              </a:rPr>
              <a:t>2 </a:t>
            </a:r>
            <a:r>
              <a:rPr lang="en-US" i="1" dirty="0">
                <a:latin typeface="Century Gothic" panose="020B0502020202020204" pitchFamily="34" charset="0"/>
              </a:rPr>
              <a:t>Marquette University </a:t>
            </a:r>
            <a:r>
              <a:rPr lang="en-US" dirty="0">
                <a:latin typeface="Century Gothic" panose="020B0502020202020204" pitchFamily="34" charset="0"/>
              </a:rPr>
              <a:t>courses about justice and social analysis</a:t>
            </a:r>
          </a:p>
          <a:p>
            <a:pPr marL="285750" indent="-285750">
              <a:buFont typeface="Arial" panose="020B0604020202020204" pitchFamily="34" charset="0"/>
              <a:buChar char="•"/>
            </a:pPr>
            <a:r>
              <a:rPr lang="en-US" b="1" dirty="0">
                <a:latin typeface="Century Gothic" panose="020B0502020202020204" pitchFamily="34" charset="0"/>
              </a:rPr>
              <a:t>Variety of courses </a:t>
            </a:r>
            <a:r>
              <a:rPr lang="en-US" dirty="0">
                <a:latin typeface="Century Gothic" panose="020B0502020202020204" pitchFamily="34" charset="0"/>
              </a:rPr>
              <a:t>at </a:t>
            </a:r>
            <a:r>
              <a:rPr lang="en-US" i="1" dirty="0">
                <a:latin typeface="Century Gothic" panose="020B0502020202020204" pitchFamily="34" charset="0"/>
              </a:rPr>
              <a:t>University of Western Cape</a:t>
            </a:r>
            <a:r>
              <a:rPr lang="en-US" dirty="0">
                <a:latin typeface="Century Gothic" panose="020B0502020202020204" pitchFamily="34" charset="0"/>
              </a:rPr>
              <a:t> with South African students, largely </a:t>
            </a:r>
            <a:r>
              <a:rPr lang="en-US" b="1" dirty="0">
                <a:latin typeface="Century Gothic" panose="020B0502020202020204" pitchFamily="34" charset="0"/>
              </a:rPr>
              <a:t>Core</a:t>
            </a:r>
            <a:r>
              <a:rPr lang="en-US" b="1" i="1" dirty="0">
                <a:latin typeface="Century Gothic" panose="020B0502020202020204" pitchFamily="34" charset="0"/>
              </a:rPr>
              <a:t> </a:t>
            </a:r>
            <a:r>
              <a:rPr lang="en-US" dirty="0">
                <a:latin typeface="Century Gothic" panose="020B0502020202020204" pitchFamily="34" charset="0"/>
              </a:rPr>
              <a:t>classes</a:t>
            </a:r>
          </a:p>
          <a:p>
            <a:pPr marL="285750" indent="-285750">
              <a:buFont typeface="Arial" panose="020B0604020202020204" pitchFamily="34" charset="0"/>
              <a:buChar char="•"/>
            </a:pPr>
            <a:r>
              <a:rPr lang="en-US" dirty="0">
                <a:latin typeface="Century Gothic" panose="020B0502020202020204" pitchFamily="34" charset="0"/>
              </a:rPr>
              <a:t>Regular service-learning sites</a:t>
            </a:r>
          </a:p>
        </p:txBody>
      </p:sp>
      <p:cxnSp>
        <p:nvCxnSpPr>
          <p:cNvPr id="8" name="Straight Arrow Connector 7"/>
          <p:cNvCxnSpPr>
            <a:cxnSpLocks/>
          </p:cNvCxnSpPr>
          <p:nvPr/>
        </p:nvCxnSpPr>
        <p:spPr>
          <a:xfrm>
            <a:off x="2758966" y="5503029"/>
            <a:ext cx="1912344" cy="581598"/>
          </a:xfrm>
          <a:prstGeom prst="straightConnector1">
            <a:avLst/>
          </a:prstGeom>
          <a:ln w="38100">
            <a:solidFill>
              <a:schemeClr val="accent1">
                <a:lumMod val="75000"/>
              </a:schemeClr>
            </a:solidFill>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94089" y="1534852"/>
            <a:ext cx="5208477" cy="1477328"/>
          </a:xfrm>
          <a:prstGeom prst="rect">
            <a:avLst/>
          </a:prstGeom>
          <a:solidFill>
            <a:schemeClr val="accent1">
              <a:lumMod val="40000"/>
              <a:lumOff val="60000"/>
            </a:schemeClr>
          </a:solidFill>
          <a:ln>
            <a:solidFill>
              <a:srgbClr val="000066"/>
            </a:solidFill>
          </a:ln>
        </p:spPr>
        <p:txBody>
          <a:bodyPr wrap="none" rtlCol="0">
            <a:spAutoFit/>
          </a:bodyPr>
          <a:lstStyle/>
          <a:p>
            <a:r>
              <a:rPr lang="en-US" b="1" dirty="0">
                <a:latin typeface="Century Gothic" panose="020B0502020202020204" pitchFamily="34" charset="0"/>
              </a:rPr>
              <a:t>Creighton in Ireland</a:t>
            </a:r>
          </a:p>
          <a:p>
            <a:pPr marL="285750" indent="-285750">
              <a:buFont typeface="Arial" panose="020B0604020202020204" pitchFamily="34" charset="0"/>
              <a:buChar char="•"/>
            </a:pPr>
            <a:r>
              <a:rPr lang="en-US" dirty="0">
                <a:latin typeface="Century Gothic" panose="020B0502020202020204" pitchFamily="34" charset="0"/>
              </a:rPr>
              <a:t>Courses with international and local</a:t>
            </a:r>
          </a:p>
          <a:p>
            <a:r>
              <a:rPr lang="en-US" dirty="0">
                <a:latin typeface="Century Gothic" panose="020B0502020202020204" pitchFamily="34" charset="0"/>
              </a:rPr>
              <a:t>     students at the </a:t>
            </a:r>
            <a:r>
              <a:rPr lang="en-US" i="1" dirty="0">
                <a:latin typeface="Century Gothic" panose="020B0502020202020204" pitchFamily="34" charset="0"/>
              </a:rPr>
              <a:t>University of Limerick</a:t>
            </a:r>
          </a:p>
          <a:p>
            <a:pPr marL="285750" indent="-285750">
              <a:buFont typeface="Arial" panose="020B0604020202020204" pitchFamily="34" charset="0"/>
              <a:buChar char="•"/>
            </a:pPr>
            <a:r>
              <a:rPr lang="en-US" b="1" dirty="0">
                <a:latin typeface="Century Gothic" panose="020B0502020202020204" pitchFamily="34" charset="0"/>
              </a:rPr>
              <a:t>Core</a:t>
            </a:r>
            <a:r>
              <a:rPr lang="en-US" dirty="0">
                <a:latin typeface="Century Gothic" panose="020B0502020202020204" pitchFamily="34" charset="0"/>
              </a:rPr>
              <a:t> and </a:t>
            </a:r>
            <a:r>
              <a:rPr lang="en-US" b="1" dirty="0">
                <a:latin typeface="Century Gothic" panose="020B0502020202020204" pitchFamily="34" charset="0"/>
              </a:rPr>
              <a:t>major-specific </a:t>
            </a:r>
            <a:r>
              <a:rPr lang="en-US" dirty="0">
                <a:latin typeface="Century Gothic" panose="020B0502020202020204" pitchFamily="34" charset="0"/>
              </a:rPr>
              <a:t>courses available</a:t>
            </a:r>
          </a:p>
          <a:p>
            <a:pPr marL="285750" indent="-285750">
              <a:buFont typeface="Arial" panose="020B0604020202020204" pitchFamily="34" charset="0"/>
              <a:buChar char="•"/>
            </a:pPr>
            <a:r>
              <a:rPr lang="en-US" dirty="0">
                <a:latin typeface="Century Gothic" panose="020B0502020202020204" pitchFamily="34" charset="0"/>
              </a:rPr>
              <a:t>On-campus housing</a:t>
            </a:r>
          </a:p>
        </p:txBody>
      </p:sp>
      <p:cxnSp>
        <p:nvCxnSpPr>
          <p:cNvPr id="20" name="Straight Arrow Connector 19"/>
          <p:cNvCxnSpPr>
            <a:cxnSpLocks/>
          </p:cNvCxnSpPr>
          <p:nvPr/>
        </p:nvCxnSpPr>
        <p:spPr>
          <a:xfrm flipH="1">
            <a:off x="4044953" y="3011214"/>
            <a:ext cx="2497737" cy="626182"/>
          </a:xfrm>
          <a:prstGeom prst="straightConnector1">
            <a:avLst/>
          </a:prstGeom>
          <a:ln w="38100">
            <a:solidFill>
              <a:schemeClr val="accent1">
                <a:lumMod val="75000"/>
              </a:schemeClr>
            </a:solidFill>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8057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rintableworldmaps.net/wp-content/uploads/2016/07/world-map-world-map-5-qCWt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7" y="607713"/>
            <a:ext cx="9142835" cy="64857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a:xfrm>
            <a:off x="469901" y="241738"/>
            <a:ext cx="7683063" cy="533400"/>
          </a:xfrm>
          <a:prstGeom prst="rect">
            <a:avLst/>
          </a:prstGeom>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ct val="80000"/>
              </a:lnSpc>
              <a:defRPr/>
            </a:pPr>
            <a:r>
              <a:rPr lang="en-US" altLang="en-US" sz="3600" b="1" dirty="0">
                <a:solidFill>
                  <a:srgbClr val="000066"/>
                </a:solidFill>
                <a:latin typeface="Century Gothic" panose="020B0502020202020204" pitchFamily="34" charset="0"/>
              </a:rPr>
              <a:t>Creighton Programs</a:t>
            </a:r>
          </a:p>
        </p:txBody>
      </p:sp>
      <p:cxnSp>
        <p:nvCxnSpPr>
          <p:cNvPr id="4" name="Straight Connector 3"/>
          <p:cNvCxnSpPr>
            <a:cxnSpLocks/>
          </p:cNvCxnSpPr>
          <p:nvPr/>
        </p:nvCxnSpPr>
        <p:spPr>
          <a:xfrm flipV="1">
            <a:off x="611793" y="873176"/>
            <a:ext cx="7619999" cy="25458"/>
          </a:xfrm>
          <a:prstGeom prst="line">
            <a:avLst/>
          </a:prstGeom>
          <a:ln w="76200">
            <a:solidFill>
              <a:srgbClr val="0000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58538" y="223969"/>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253" y="1040122"/>
            <a:ext cx="4477508" cy="1754326"/>
          </a:xfrm>
          <a:prstGeom prst="rect">
            <a:avLst/>
          </a:prstGeom>
          <a:solidFill>
            <a:schemeClr val="accent1">
              <a:lumMod val="40000"/>
              <a:lumOff val="60000"/>
            </a:schemeClr>
          </a:solidFill>
          <a:ln>
            <a:solidFill>
              <a:srgbClr val="000066"/>
            </a:solidFill>
          </a:ln>
        </p:spPr>
        <p:txBody>
          <a:bodyPr wrap="none" rtlCol="0">
            <a:spAutoFit/>
          </a:bodyPr>
          <a:lstStyle/>
          <a:p>
            <a:r>
              <a:rPr lang="en-US" b="1" dirty="0">
                <a:latin typeface="Century Gothic" panose="020B0502020202020204" pitchFamily="34" charset="0"/>
              </a:rPr>
              <a:t>Creighton in Scotland</a:t>
            </a:r>
          </a:p>
          <a:p>
            <a:pPr marL="285750" indent="-285750">
              <a:buFont typeface="Arial" panose="020B0604020202020204" pitchFamily="34" charset="0"/>
              <a:buChar char="•"/>
            </a:pPr>
            <a:r>
              <a:rPr lang="en-US" dirty="0">
                <a:latin typeface="Century Gothic" panose="020B0502020202020204" pitchFamily="34" charset="0"/>
              </a:rPr>
              <a:t>Courses with international and local</a:t>
            </a:r>
          </a:p>
          <a:p>
            <a:r>
              <a:rPr lang="en-US" dirty="0">
                <a:latin typeface="Century Gothic" panose="020B0502020202020204" pitchFamily="34" charset="0"/>
              </a:rPr>
              <a:t>students at the </a:t>
            </a:r>
            <a:r>
              <a:rPr lang="en-US" i="1" dirty="0">
                <a:latin typeface="Century Gothic" panose="020B0502020202020204" pitchFamily="34" charset="0"/>
              </a:rPr>
              <a:t>University of Glasgow</a:t>
            </a:r>
          </a:p>
          <a:p>
            <a:pPr marL="285750" indent="-285750">
              <a:buFont typeface="Arial" panose="020B0604020202020204" pitchFamily="34" charset="0"/>
              <a:buChar char="•"/>
            </a:pPr>
            <a:r>
              <a:rPr lang="en-US" b="1" dirty="0">
                <a:latin typeface="Century Gothic" panose="020B0502020202020204" pitchFamily="34" charset="0"/>
              </a:rPr>
              <a:t>Core and major courses available</a:t>
            </a:r>
          </a:p>
          <a:p>
            <a:pPr marL="285750" indent="-285750">
              <a:buFont typeface="Arial" panose="020B0604020202020204" pitchFamily="34" charset="0"/>
              <a:buChar char="•"/>
            </a:pPr>
            <a:r>
              <a:rPr lang="en-US" dirty="0">
                <a:latin typeface="Century Gothic" panose="020B0502020202020204" pitchFamily="34" charset="0"/>
              </a:rPr>
              <a:t>Separate Honors Program</a:t>
            </a:r>
          </a:p>
          <a:p>
            <a:pPr marL="285750" indent="-285750">
              <a:buFont typeface="Arial" panose="020B0604020202020204" pitchFamily="34" charset="0"/>
              <a:buChar char="•"/>
            </a:pPr>
            <a:r>
              <a:rPr lang="en-US" dirty="0">
                <a:latin typeface="Century Gothic" panose="020B0502020202020204" pitchFamily="34" charset="0"/>
              </a:rPr>
              <a:t>Off-campus apartments</a:t>
            </a:r>
          </a:p>
        </p:txBody>
      </p:sp>
      <p:cxnSp>
        <p:nvCxnSpPr>
          <p:cNvPr id="7" name="Straight Arrow Connector 6"/>
          <p:cNvCxnSpPr/>
          <p:nvPr/>
        </p:nvCxnSpPr>
        <p:spPr>
          <a:xfrm>
            <a:off x="2534007" y="2794448"/>
            <a:ext cx="1590973" cy="626057"/>
          </a:xfrm>
          <a:prstGeom prst="straightConnector1">
            <a:avLst/>
          </a:prstGeom>
          <a:ln w="38100">
            <a:solidFill>
              <a:schemeClr val="accent1">
                <a:lumMod val="75000"/>
              </a:schemeClr>
            </a:solidFill>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91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xit" presetSubtype="0" fill="hold" grpId="1"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rintableworldmaps.net/wp-content/uploads/2016/07/world-map-world-map-5-qCWt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7" y="607713"/>
            <a:ext cx="9142835" cy="64857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a:xfrm>
            <a:off x="454135" y="241738"/>
            <a:ext cx="7683063" cy="533400"/>
          </a:xfrm>
          <a:prstGeom prst="rect">
            <a:avLst/>
          </a:prstGeom>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ct val="80000"/>
              </a:lnSpc>
              <a:defRPr/>
            </a:pPr>
            <a:r>
              <a:rPr lang="en-US" altLang="en-US" sz="3600" b="1" dirty="0">
                <a:solidFill>
                  <a:srgbClr val="000066"/>
                </a:solidFill>
                <a:latin typeface="Century Gothic" panose="020B0502020202020204" pitchFamily="34" charset="0"/>
              </a:rPr>
              <a:t>Creighton Programs</a:t>
            </a:r>
          </a:p>
        </p:txBody>
      </p:sp>
      <p:cxnSp>
        <p:nvCxnSpPr>
          <p:cNvPr id="4" name="Straight Connector 3"/>
          <p:cNvCxnSpPr>
            <a:cxnSpLocks/>
          </p:cNvCxnSpPr>
          <p:nvPr/>
        </p:nvCxnSpPr>
        <p:spPr>
          <a:xfrm flipV="1">
            <a:off x="611792" y="873176"/>
            <a:ext cx="7683063" cy="41224"/>
          </a:xfrm>
          <a:prstGeom prst="line">
            <a:avLst/>
          </a:prstGeom>
          <a:ln w="76200">
            <a:solidFill>
              <a:srgbClr val="0000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2" descr="http://images.clipartpanda.com/airplane-clipart-no-background-Airplane_silhouette-300x300.png"/>
          <p:cNvPicPr>
            <a:picLocks noChangeAspect="1" noChangeArrowheads="1"/>
          </p:cNvPicPr>
          <p:nvPr/>
        </p:nvPicPr>
        <p:blipFill>
          <a:blip r:embed="rId4"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42771" y="226598"/>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9758" y="4317826"/>
            <a:ext cx="4048610" cy="2308324"/>
          </a:xfrm>
          <a:prstGeom prst="rect">
            <a:avLst/>
          </a:prstGeom>
          <a:solidFill>
            <a:schemeClr val="accent1">
              <a:lumMod val="40000"/>
              <a:lumOff val="60000"/>
            </a:schemeClr>
          </a:solidFill>
          <a:ln>
            <a:solidFill>
              <a:srgbClr val="000066"/>
            </a:solidFill>
          </a:ln>
        </p:spPr>
        <p:txBody>
          <a:bodyPr wrap="square" rtlCol="0">
            <a:spAutoFit/>
          </a:bodyPr>
          <a:lstStyle/>
          <a:p>
            <a:r>
              <a:rPr lang="en-US" b="1" dirty="0">
                <a:latin typeface="Century Gothic" panose="020B0502020202020204" pitchFamily="34" charset="0"/>
              </a:rPr>
              <a:t>Creighton in Italy</a:t>
            </a:r>
          </a:p>
          <a:p>
            <a:pPr marL="285750" indent="-285750">
              <a:buFont typeface="Arial" panose="020B0604020202020204" pitchFamily="34" charset="0"/>
              <a:buChar char="•"/>
            </a:pPr>
            <a:r>
              <a:rPr lang="en-US" dirty="0">
                <a:latin typeface="Century Gothic" panose="020B0502020202020204" pitchFamily="34" charset="0"/>
              </a:rPr>
              <a:t>Courses with international and local students at </a:t>
            </a:r>
            <a:r>
              <a:rPr lang="en-US" i="1" dirty="0">
                <a:latin typeface="Century Gothic" panose="020B0502020202020204" pitchFamily="34" charset="0"/>
              </a:rPr>
              <a:t>John Cabot</a:t>
            </a:r>
          </a:p>
          <a:p>
            <a:r>
              <a:rPr lang="en-US" i="1" dirty="0">
                <a:latin typeface="Century Gothic" panose="020B0502020202020204" pitchFamily="34" charset="0"/>
              </a:rPr>
              <a:t>     University</a:t>
            </a:r>
            <a:r>
              <a:rPr lang="en-US" dirty="0">
                <a:latin typeface="Century Gothic" panose="020B0502020202020204" pitchFamily="34" charset="0"/>
              </a:rPr>
              <a:t> in (Rome, Italy)</a:t>
            </a:r>
          </a:p>
          <a:p>
            <a:pPr marL="285750" indent="-285750">
              <a:buFont typeface="Arial" panose="020B0604020202020204" pitchFamily="34" charset="0"/>
              <a:buChar char="•"/>
            </a:pPr>
            <a:r>
              <a:rPr lang="en-US" dirty="0">
                <a:latin typeface="Century Gothic" panose="020B0502020202020204" pitchFamily="34" charset="0"/>
              </a:rPr>
              <a:t>Wide selection of </a:t>
            </a:r>
            <a:r>
              <a:rPr lang="en-US" b="1" dirty="0">
                <a:latin typeface="Century Gothic" panose="020B0502020202020204" pitchFamily="34" charset="0"/>
              </a:rPr>
              <a:t>Core </a:t>
            </a:r>
            <a:r>
              <a:rPr lang="en-US" dirty="0">
                <a:latin typeface="Century Gothic" panose="020B0502020202020204" pitchFamily="34" charset="0"/>
              </a:rPr>
              <a:t>and </a:t>
            </a:r>
            <a:r>
              <a:rPr lang="en-US" b="1" dirty="0">
                <a:latin typeface="Century Gothic" panose="020B0502020202020204" pitchFamily="34" charset="0"/>
              </a:rPr>
              <a:t>major-specific courses</a:t>
            </a:r>
          </a:p>
          <a:p>
            <a:pPr marL="285750" indent="-285750">
              <a:buFont typeface="Arial" panose="020B0604020202020204" pitchFamily="34" charset="0"/>
              <a:buChar char="•"/>
            </a:pPr>
            <a:r>
              <a:rPr lang="en-US" dirty="0">
                <a:latin typeface="Century Gothic" panose="020B0502020202020204" pitchFamily="34" charset="0"/>
              </a:rPr>
              <a:t>Live in student dorms near campus</a:t>
            </a:r>
          </a:p>
        </p:txBody>
      </p:sp>
      <p:cxnSp>
        <p:nvCxnSpPr>
          <p:cNvPr id="9" name="Straight Arrow Connector 8"/>
          <p:cNvCxnSpPr>
            <a:cxnSpLocks/>
          </p:cNvCxnSpPr>
          <p:nvPr/>
        </p:nvCxnSpPr>
        <p:spPr>
          <a:xfrm flipV="1">
            <a:off x="2657475" y="3950678"/>
            <a:ext cx="1869288" cy="367148"/>
          </a:xfrm>
          <a:prstGeom prst="straightConnector1">
            <a:avLst/>
          </a:prstGeom>
          <a:ln w="38100">
            <a:solidFill>
              <a:schemeClr val="accent1">
                <a:lumMod val="75000"/>
              </a:schemeClr>
            </a:solidFill>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47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rintableworldmaps.net/wp-content/uploads/2016/07/world-map-world-map-5-qCWt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 y="466455"/>
            <a:ext cx="9142835" cy="64857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a:xfrm>
            <a:off x="469901" y="241738"/>
            <a:ext cx="7683063" cy="533400"/>
          </a:xfrm>
          <a:prstGeom prst="rect">
            <a:avLst/>
          </a:prstGeom>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ct val="80000"/>
              </a:lnSpc>
              <a:defRPr/>
            </a:pPr>
            <a:r>
              <a:rPr lang="en-US" altLang="en-US" sz="3600" b="1" dirty="0">
                <a:solidFill>
                  <a:srgbClr val="000066"/>
                </a:solidFill>
                <a:latin typeface="Century Gothic" panose="020B0502020202020204" pitchFamily="34" charset="0"/>
              </a:rPr>
              <a:t>Creighton Programs</a:t>
            </a:r>
          </a:p>
        </p:txBody>
      </p:sp>
      <p:cxnSp>
        <p:nvCxnSpPr>
          <p:cNvPr id="4" name="Straight Connector 3"/>
          <p:cNvCxnSpPr>
            <a:cxnSpLocks/>
          </p:cNvCxnSpPr>
          <p:nvPr/>
        </p:nvCxnSpPr>
        <p:spPr>
          <a:xfrm flipV="1">
            <a:off x="611793" y="841644"/>
            <a:ext cx="7604233" cy="56990"/>
          </a:xfrm>
          <a:prstGeom prst="line">
            <a:avLst/>
          </a:prstGeom>
          <a:ln w="7620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58538" y="192437"/>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814" y="4400030"/>
            <a:ext cx="5170957" cy="1754326"/>
          </a:xfrm>
          <a:prstGeom prst="rect">
            <a:avLst/>
          </a:prstGeom>
          <a:solidFill>
            <a:schemeClr val="accent1">
              <a:lumMod val="40000"/>
              <a:lumOff val="60000"/>
            </a:schemeClr>
          </a:solidFill>
          <a:ln>
            <a:solidFill>
              <a:srgbClr val="000066"/>
            </a:solidFill>
          </a:ln>
        </p:spPr>
        <p:txBody>
          <a:bodyPr wrap="square" rtlCol="0">
            <a:spAutoFit/>
          </a:bodyPr>
          <a:lstStyle/>
          <a:p>
            <a:r>
              <a:rPr lang="en-US" b="1" dirty="0">
                <a:latin typeface="Century Gothic" panose="020B0502020202020204" pitchFamily="34" charset="0"/>
              </a:rPr>
              <a:t>Creighton in Australia</a:t>
            </a:r>
          </a:p>
          <a:p>
            <a:pPr marL="285750" indent="-285750">
              <a:buFont typeface="Arial" panose="020B0604020202020204" pitchFamily="34" charset="0"/>
              <a:buChar char="•"/>
            </a:pPr>
            <a:r>
              <a:rPr lang="en-US" dirty="0">
                <a:latin typeface="Century Gothic" panose="020B0502020202020204" pitchFamily="34" charset="0"/>
              </a:rPr>
              <a:t>Courses with international and local students at </a:t>
            </a:r>
            <a:r>
              <a:rPr lang="en-US" i="1" dirty="0">
                <a:latin typeface="Century Gothic" panose="020B0502020202020204" pitchFamily="34" charset="0"/>
              </a:rPr>
              <a:t>University of Sydney</a:t>
            </a:r>
            <a:endParaRPr lang="en-US" b="1" i="1"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Wide variety of </a:t>
            </a:r>
            <a:r>
              <a:rPr lang="en-US" b="1" dirty="0">
                <a:latin typeface="Century Gothic" panose="020B0502020202020204" pitchFamily="34" charset="0"/>
              </a:rPr>
              <a:t>Core</a:t>
            </a:r>
            <a:r>
              <a:rPr lang="en-US" dirty="0">
                <a:latin typeface="Century Gothic" panose="020B0502020202020204" pitchFamily="34" charset="0"/>
              </a:rPr>
              <a:t> and </a:t>
            </a:r>
            <a:r>
              <a:rPr lang="en-US" b="1" dirty="0">
                <a:latin typeface="Century Gothic" panose="020B0502020202020204" pitchFamily="34" charset="0"/>
              </a:rPr>
              <a:t>Major-specific</a:t>
            </a:r>
            <a:r>
              <a:rPr lang="en-US" dirty="0">
                <a:latin typeface="Century Gothic" panose="020B0502020202020204" pitchFamily="34" charset="0"/>
              </a:rPr>
              <a:t> courses available</a:t>
            </a:r>
          </a:p>
          <a:p>
            <a:pPr marL="285750" indent="-285750">
              <a:buFont typeface="Arial" panose="020B0604020202020204" pitchFamily="34" charset="0"/>
              <a:buChar char="•"/>
            </a:pPr>
            <a:r>
              <a:rPr lang="en-US" dirty="0">
                <a:latin typeface="Century Gothic" panose="020B0502020202020204" pitchFamily="34" charset="0"/>
              </a:rPr>
              <a:t>On-campus apartments</a:t>
            </a:r>
          </a:p>
        </p:txBody>
      </p:sp>
      <p:cxnSp>
        <p:nvCxnSpPr>
          <p:cNvPr id="11" name="Straight Arrow Connector 10"/>
          <p:cNvCxnSpPr>
            <a:stCxn id="10" idx="3"/>
          </p:cNvCxnSpPr>
          <p:nvPr/>
        </p:nvCxnSpPr>
        <p:spPr>
          <a:xfrm>
            <a:off x="5355771" y="5277193"/>
            <a:ext cx="2588821" cy="488932"/>
          </a:xfrm>
          <a:prstGeom prst="straightConnector1">
            <a:avLst/>
          </a:prstGeom>
          <a:ln w="38100">
            <a:solidFill>
              <a:schemeClr val="accent1">
                <a:lumMod val="75000"/>
              </a:schemeClr>
            </a:solidFill>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9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rintableworldmaps.net/wp-content/uploads/2016/07/world-map-world-map-5-qCWt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7" y="607713"/>
            <a:ext cx="9142835" cy="64857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a:xfrm>
            <a:off x="469901" y="241738"/>
            <a:ext cx="7683063" cy="533400"/>
          </a:xfrm>
          <a:prstGeom prst="rect">
            <a:avLst/>
          </a:prstGeom>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ct val="80000"/>
              </a:lnSpc>
              <a:defRPr/>
            </a:pPr>
            <a:r>
              <a:rPr lang="en-US" altLang="en-US" sz="3600" b="1" dirty="0">
                <a:solidFill>
                  <a:srgbClr val="000066"/>
                </a:solidFill>
                <a:latin typeface="Century Gothic" panose="020B0502020202020204" pitchFamily="34" charset="0"/>
              </a:rPr>
              <a:t>Creighton Programs</a:t>
            </a:r>
          </a:p>
        </p:txBody>
      </p:sp>
      <p:cxnSp>
        <p:nvCxnSpPr>
          <p:cNvPr id="4" name="Straight Connector 3"/>
          <p:cNvCxnSpPr>
            <a:cxnSpLocks/>
          </p:cNvCxnSpPr>
          <p:nvPr/>
        </p:nvCxnSpPr>
        <p:spPr>
          <a:xfrm flipV="1">
            <a:off x="630620" y="873176"/>
            <a:ext cx="7490810" cy="25458"/>
          </a:xfrm>
          <a:prstGeom prst="line">
            <a:avLst/>
          </a:prstGeom>
          <a:ln w="76200">
            <a:solidFill>
              <a:srgbClr val="0000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58538" y="223969"/>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38940" y="4934464"/>
            <a:ext cx="5472973" cy="1200329"/>
          </a:xfrm>
          <a:prstGeom prst="rect">
            <a:avLst/>
          </a:prstGeom>
          <a:solidFill>
            <a:schemeClr val="accent1">
              <a:lumMod val="40000"/>
              <a:lumOff val="60000"/>
            </a:schemeClr>
          </a:solidFill>
          <a:ln>
            <a:solidFill>
              <a:srgbClr val="000066"/>
            </a:solidFill>
          </a:ln>
        </p:spPr>
        <p:txBody>
          <a:bodyPr wrap="none" rtlCol="0">
            <a:spAutoFit/>
          </a:bodyPr>
          <a:lstStyle/>
          <a:p>
            <a:r>
              <a:rPr lang="en-US" b="1" dirty="0">
                <a:latin typeface="Century Gothic" panose="020B0502020202020204" pitchFamily="34" charset="0"/>
              </a:rPr>
              <a:t>Creighton in the Galápagos</a:t>
            </a:r>
          </a:p>
          <a:p>
            <a:pPr marL="285750" indent="-285750">
              <a:buFont typeface="Arial" panose="020B0604020202020204" pitchFamily="34" charset="0"/>
              <a:buChar char="•"/>
            </a:pPr>
            <a:r>
              <a:rPr lang="en-US" dirty="0">
                <a:latin typeface="Century Gothic" panose="020B0502020202020204" pitchFamily="34" charset="0"/>
              </a:rPr>
              <a:t>3 Course “Tracks” in English</a:t>
            </a:r>
          </a:p>
          <a:p>
            <a:pPr marL="285750" indent="-285750">
              <a:buFont typeface="Arial" panose="020B0604020202020204" pitchFamily="34" charset="0"/>
              <a:buChar char="•"/>
            </a:pPr>
            <a:r>
              <a:rPr lang="en-US" dirty="0">
                <a:latin typeface="Century Gothic" panose="020B0502020202020204" pitchFamily="34" charset="0"/>
              </a:rPr>
              <a:t>Ideal for </a:t>
            </a:r>
            <a:r>
              <a:rPr lang="en-US" b="1" dirty="0">
                <a:latin typeface="Century Gothic" panose="020B0502020202020204" pitchFamily="34" charset="0"/>
              </a:rPr>
              <a:t>EVS</a:t>
            </a:r>
            <a:r>
              <a:rPr lang="en-US" dirty="0">
                <a:latin typeface="Century Gothic" panose="020B0502020202020204" pitchFamily="34" charset="0"/>
              </a:rPr>
              <a:t>, </a:t>
            </a:r>
            <a:r>
              <a:rPr lang="en-US" b="1" dirty="0">
                <a:latin typeface="Century Gothic" panose="020B0502020202020204" pitchFamily="34" charset="0"/>
              </a:rPr>
              <a:t>Ecology</a:t>
            </a:r>
            <a:r>
              <a:rPr lang="en-US" dirty="0">
                <a:latin typeface="Century Gothic" panose="020B0502020202020204" pitchFamily="34" charset="0"/>
              </a:rPr>
              <a:t>, &amp; </a:t>
            </a:r>
            <a:r>
              <a:rPr lang="en-US" b="1" dirty="0">
                <a:latin typeface="Century Gothic" panose="020B0502020202020204" pitchFamily="34" charset="0"/>
              </a:rPr>
              <a:t>Sustainability</a:t>
            </a:r>
            <a:r>
              <a:rPr lang="en-US" dirty="0">
                <a:latin typeface="Century Gothic" panose="020B0502020202020204" pitchFamily="34" charset="0"/>
              </a:rPr>
              <a:t> majors</a:t>
            </a:r>
          </a:p>
          <a:p>
            <a:pPr marL="285750" indent="-285750">
              <a:buFont typeface="Arial" panose="020B0604020202020204" pitchFamily="34" charset="0"/>
              <a:buChar char="•"/>
            </a:pPr>
            <a:r>
              <a:rPr lang="en-US" dirty="0">
                <a:latin typeface="Century Gothic" panose="020B0502020202020204" pitchFamily="34" charset="0"/>
              </a:rPr>
              <a:t>Host family stays</a:t>
            </a:r>
          </a:p>
        </p:txBody>
      </p:sp>
      <p:cxnSp>
        <p:nvCxnSpPr>
          <p:cNvPr id="10" name="Straight Arrow Connector 9"/>
          <p:cNvCxnSpPr/>
          <p:nvPr/>
        </p:nvCxnSpPr>
        <p:spPr>
          <a:xfrm flipH="1" flipV="1">
            <a:off x="1958340" y="5212080"/>
            <a:ext cx="1480600" cy="322548"/>
          </a:xfrm>
          <a:prstGeom prst="straightConnector1">
            <a:avLst/>
          </a:prstGeom>
          <a:ln w="38100">
            <a:solidFill>
              <a:schemeClr val="accent1">
                <a:lumMod val="75000"/>
              </a:schemeClr>
            </a:solidFill>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rintableworldmaps.net/wp-content/uploads/2016/07/world-map-world-map-5-qCWt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7" y="607713"/>
            <a:ext cx="9142835" cy="64857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a:xfrm>
            <a:off x="469901" y="241738"/>
            <a:ext cx="7683063" cy="533400"/>
          </a:xfrm>
          <a:prstGeom prst="rect">
            <a:avLst/>
          </a:prstGeom>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ct val="80000"/>
              </a:lnSpc>
              <a:defRPr/>
            </a:pPr>
            <a:r>
              <a:rPr lang="en-US" altLang="en-US" sz="3600" b="1" dirty="0">
                <a:solidFill>
                  <a:srgbClr val="000066"/>
                </a:solidFill>
                <a:latin typeface="Century Gothic" panose="020B0502020202020204" pitchFamily="34" charset="0"/>
              </a:rPr>
              <a:t>Creighton Programs</a:t>
            </a:r>
          </a:p>
        </p:txBody>
      </p:sp>
      <p:cxnSp>
        <p:nvCxnSpPr>
          <p:cNvPr id="4" name="Straight Connector 3"/>
          <p:cNvCxnSpPr>
            <a:cxnSpLocks/>
          </p:cNvCxnSpPr>
          <p:nvPr/>
        </p:nvCxnSpPr>
        <p:spPr>
          <a:xfrm flipV="1">
            <a:off x="597462" y="873176"/>
            <a:ext cx="7587033" cy="25458"/>
          </a:xfrm>
          <a:prstGeom prst="line">
            <a:avLst/>
          </a:prstGeom>
          <a:ln w="7620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42772" y="239735"/>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2867" y="1518343"/>
            <a:ext cx="6976590" cy="1477328"/>
          </a:xfrm>
          <a:prstGeom prst="rect">
            <a:avLst/>
          </a:prstGeom>
          <a:solidFill>
            <a:schemeClr val="accent1">
              <a:lumMod val="40000"/>
              <a:lumOff val="60000"/>
            </a:schemeClr>
          </a:solidFill>
          <a:ln>
            <a:solidFill>
              <a:srgbClr val="000066"/>
            </a:solidFill>
          </a:ln>
        </p:spPr>
        <p:txBody>
          <a:bodyPr wrap="none" rtlCol="0">
            <a:spAutoFit/>
          </a:bodyPr>
          <a:lstStyle/>
          <a:p>
            <a:r>
              <a:rPr lang="en-US" b="1" dirty="0">
                <a:latin typeface="Century Gothic" panose="020B0502020202020204" pitchFamily="34" charset="0"/>
              </a:rPr>
              <a:t>Creighton in South Korea</a:t>
            </a:r>
          </a:p>
          <a:p>
            <a:pPr marL="285750" indent="-285750">
              <a:buFont typeface="Arial" panose="020B0604020202020204" pitchFamily="34" charset="0"/>
              <a:buChar char="•"/>
            </a:pPr>
            <a:r>
              <a:rPr lang="en-US" dirty="0">
                <a:latin typeface="Century Gothic" panose="020B0502020202020204" pitchFamily="34" charset="0"/>
              </a:rPr>
              <a:t>Courses with international and local students at </a:t>
            </a:r>
            <a:br>
              <a:rPr lang="en-US" dirty="0">
                <a:latin typeface="Century Gothic" panose="020B0502020202020204" pitchFamily="34" charset="0"/>
              </a:rPr>
            </a:br>
            <a:r>
              <a:rPr lang="en-US" i="1" dirty="0" err="1">
                <a:latin typeface="Century Gothic" panose="020B0502020202020204" pitchFamily="34" charset="0"/>
              </a:rPr>
              <a:t>Sogang</a:t>
            </a:r>
            <a:r>
              <a:rPr lang="en-US" i="1" dirty="0">
                <a:latin typeface="Century Gothic" panose="020B0502020202020204" pitchFamily="34" charset="0"/>
              </a:rPr>
              <a:t> University, </a:t>
            </a:r>
            <a:r>
              <a:rPr lang="en-US" dirty="0">
                <a:latin typeface="Century Gothic" panose="020B0502020202020204" pitchFamily="34" charset="0"/>
              </a:rPr>
              <a:t>Jesuit university</a:t>
            </a:r>
          </a:p>
          <a:p>
            <a:pPr marL="285750" indent="-285750">
              <a:buFont typeface="Arial" panose="020B0604020202020204" pitchFamily="34" charset="0"/>
              <a:buChar char="•"/>
            </a:pPr>
            <a:r>
              <a:rPr lang="en-US" dirty="0">
                <a:latin typeface="Century Gothic" panose="020B0502020202020204" pitchFamily="34" charset="0"/>
              </a:rPr>
              <a:t>Wide variety of </a:t>
            </a:r>
            <a:r>
              <a:rPr lang="en-US" b="1" dirty="0">
                <a:latin typeface="Century Gothic" panose="020B0502020202020204" pitchFamily="34" charset="0"/>
              </a:rPr>
              <a:t>Core</a:t>
            </a:r>
            <a:r>
              <a:rPr lang="en-US" dirty="0">
                <a:latin typeface="Century Gothic" panose="020B0502020202020204" pitchFamily="34" charset="0"/>
              </a:rPr>
              <a:t> and </a:t>
            </a:r>
            <a:r>
              <a:rPr lang="en-US" b="1" dirty="0">
                <a:latin typeface="Century Gothic" panose="020B0502020202020204" pitchFamily="34" charset="0"/>
              </a:rPr>
              <a:t>Major-specific</a:t>
            </a:r>
            <a:r>
              <a:rPr lang="en-US" dirty="0">
                <a:latin typeface="Century Gothic" panose="020B0502020202020204" pitchFamily="34" charset="0"/>
              </a:rPr>
              <a:t> courses available</a:t>
            </a:r>
          </a:p>
          <a:p>
            <a:pPr marL="285750" indent="-285750">
              <a:buFont typeface="Arial" panose="020B0604020202020204" pitchFamily="34" charset="0"/>
              <a:buChar char="•"/>
            </a:pPr>
            <a:r>
              <a:rPr lang="en-US" dirty="0">
                <a:latin typeface="Century Gothic" panose="020B0502020202020204" pitchFamily="34" charset="0"/>
              </a:rPr>
              <a:t>On-campus dorms</a:t>
            </a:r>
          </a:p>
        </p:txBody>
      </p:sp>
      <p:cxnSp>
        <p:nvCxnSpPr>
          <p:cNvPr id="7" name="Straight Arrow Connector 6"/>
          <p:cNvCxnSpPr>
            <a:stCxn id="6" idx="2"/>
          </p:cNvCxnSpPr>
          <p:nvPr/>
        </p:nvCxnSpPr>
        <p:spPr>
          <a:xfrm>
            <a:off x="3991162" y="2995671"/>
            <a:ext cx="3373275" cy="1060669"/>
          </a:xfrm>
          <a:prstGeom prst="straightConnector1">
            <a:avLst/>
          </a:prstGeom>
          <a:ln w="38100">
            <a:solidFill>
              <a:schemeClr val="accent1">
                <a:lumMod val="75000"/>
              </a:schemeClr>
            </a:solidFill>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70467" y="4747553"/>
            <a:ext cx="6665607" cy="1754326"/>
          </a:xfrm>
          <a:prstGeom prst="rect">
            <a:avLst/>
          </a:prstGeom>
          <a:solidFill>
            <a:schemeClr val="accent1">
              <a:lumMod val="40000"/>
              <a:lumOff val="60000"/>
            </a:schemeClr>
          </a:solidFill>
          <a:ln>
            <a:solidFill>
              <a:srgbClr val="000066"/>
            </a:solidFill>
          </a:ln>
        </p:spPr>
        <p:txBody>
          <a:bodyPr wrap="none" rtlCol="0">
            <a:spAutoFit/>
          </a:bodyPr>
          <a:lstStyle/>
          <a:p>
            <a:r>
              <a:rPr lang="en-US" b="1" dirty="0">
                <a:latin typeface="Century Gothic" panose="020B0502020202020204" pitchFamily="34" charset="0"/>
              </a:rPr>
              <a:t>Creighton in Japan</a:t>
            </a:r>
          </a:p>
          <a:p>
            <a:pPr marL="285750" indent="-285750">
              <a:buFont typeface="Arial" panose="020B0604020202020204" pitchFamily="34" charset="0"/>
              <a:buChar char="•"/>
            </a:pPr>
            <a:r>
              <a:rPr lang="en-US" dirty="0">
                <a:latin typeface="Century Gothic" panose="020B0502020202020204" pitchFamily="34" charset="0"/>
              </a:rPr>
              <a:t>Courses with international and local students at </a:t>
            </a:r>
            <a:r>
              <a:rPr lang="en-US" i="1" dirty="0">
                <a:latin typeface="Century Gothic" panose="020B0502020202020204" pitchFamily="34" charset="0"/>
              </a:rPr>
              <a:t>Sophia </a:t>
            </a:r>
            <a:br>
              <a:rPr lang="en-US" i="1" dirty="0">
                <a:latin typeface="Century Gothic" panose="020B0502020202020204" pitchFamily="34" charset="0"/>
              </a:rPr>
            </a:br>
            <a:r>
              <a:rPr lang="en-US" i="1" dirty="0">
                <a:latin typeface="Century Gothic" panose="020B0502020202020204" pitchFamily="34" charset="0"/>
              </a:rPr>
              <a:t>University, </a:t>
            </a:r>
            <a:r>
              <a:rPr lang="en-US" dirty="0">
                <a:latin typeface="Century Gothic" panose="020B0502020202020204" pitchFamily="34" charset="0"/>
              </a:rPr>
              <a:t>Jesuit University</a:t>
            </a:r>
          </a:p>
          <a:p>
            <a:pPr marL="285750" indent="-285750">
              <a:buFont typeface="Arial" panose="020B0604020202020204" pitchFamily="34" charset="0"/>
              <a:buChar char="•"/>
            </a:pPr>
            <a:r>
              <a:rPr lang="en-US" b="1" dirty="0">
                <a:latin typeface="Century Gothic" panose="020B0502020202020204" pitchFamily="34" charset="0"/>
              </a:rPr>
              <a:t>Core </a:t>
            </a:r>
            <a:r>
              <a:rPr lang="en-US" dirty="0">
                <a:latin typeface="Century Gothic" panose="020B0502020202020204" pitchFamily="34" charset="0"/>
              </a:rPr>
              <a:t>and </a:t>
            </a:r>
            <a:r>
              <a:rPr lang="en-US" b="1" dirty="0">
                <a:latin typeface="Century Gothic" panose="020B0502020202020204" pitchFamily="34" charset="0"/>
              </a:rPr>
              <a:t>Major-specific</a:t>
            </a:r>
            <a:r>
              <a:rPr lang="en-US" dirty="0">
                <a:latin typeface="Century Gothic" panose="020B0502020202020204" pitchFamily="34" charset="0"/>
              </a:rPr>
              <a:t> courses available</a:t>
            </a:r>
          </a:p>
          <a:p>
            <a:pPr marL="285750" indent="-285750">
              <a:buFont typeface="Arial" panose="020B0604020202020204" pitchFamily="34" charset="0"/>
              <a:buChar char="•"/>
            </a:pPr>
            <a:r>
              <a:rPr lang="en-US" b="1" dirty="0">
                <a:latin typeface="Century Gothic" panose="020B0502020202020204" pitchFamily="34" charset="0"/>
              </a:rPr>
              <a:t>Green Science Program</a:t>
            </a:r>
          </a:p>
          <a:p>
            <a:pPr marL="285750" indent="-285750">
              <a:buFont typeface="Arial" panose="020B0604020202020204" pitchFamily="34" charset="0"/>
              <a:buChar char="•"/>
            </a:pPr>
            <a:r>
              <a:rPr lang="en-US" dirty="0">
                <a:latin typeface="Century Gothic" panose="020B0502020202020204" pitchFamily="34" charset="0"/>
              </a:rPr>
              <a:t>On-campus dorms, apartment, or host family stay</a:t>
            </a:r>
          </a:p>
        </p:txBody>
      </p:sp>
      <p:cxnSp>
        <p:nvCxnSpPr>
          <p:cNvPr id="13" name="Straight Arrow Connector 12"/>
          <p:cNvCxnSpPr/>
          <p:nvPr/>
        </p:nvCxnSpPr>
        <p:spPr>
          <a:xfrm flipV="1">
            <a:off x="4903270" y="4152900"/>
            <a:ext cx="2753692" cy="594653"/>
          </a:xfrm>
          <a:prstGeom prst="straightConnector1">
            <a:avLst/>
          </a:prstGeom>
          <a:ln w="38100">
            <a:solidFill>
              <a:schemeClr val="accent1">
                <a:lumMod val="75000"/>
              </a:schemeClr>
            </a:solidFill>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0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rintableworldmaps.net/wp-content/uploads/2016/07/world-map-world-map-5-qCWt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7" y="607713"/>
            <a:ext cx="9142835" cy="64857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a:xfrm>
            <a:off x="469901" y="241738"/>
            <a:ext cx="7683063" cy="533400"/>
          </a:xfrm>
          <a:prstGeom prst="rect">
            <a:avLst/>
          </a:prstGeom>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ct val="80000"/>
              </a:lnSpc>
              <a:defRPr/>
            </a:pPr>
            <a:r>
              <a:rPr lang="en-US" altLang="en-US" sz="3600" b="1" dirty="0">
                <a:solidFill>
                  <a:srgbClr val="000066"/>
                </a:solidFill>
                <a:latin typeface="Century Gothic" panose="020B0502020202020204" pitchFamily="34" charset="0"/>
              </a:rPr>
              <a:t>Creighton Programs</a:t>
            </a:r>
          </a:p>
        </p:txBody>
      </p:sp>
      <p:cxnSp>
        <p:nvCxnSpPr>
          <p:cNvPr id="4" name="Straight Connector 3"/>
          <p:cNvCxnSpPr>
            <a:cxnSpLocks/>
          </p:cNvCxnSpPr>
          <p:nvPr/>
        </p:nvCxnSpPr>
        <p:spPr>
          <a:xfrm flipV="1">
            <a:off x="611795" y="873176"/>
            <a:ext cx="7619999" cy="41224"/>
          </a:xfrm>
          <a:prstGeom prst="line">
            <a:avLst/>
          </a:prstGeom>
          <a:ln w="76200">
            <a:solidFill>
              <a:srgbClr val="0000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58538" y="223969"/>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12269" y="2346165"/>
            <a:ext cx="6455613" cy="2308324"/>
          </a:xfrm>
          <a:prstGeom prst="rect">
            <a:avLst/>
          </a:prstGeom>
          <a:solidFill>
            <a:schemeClr val="accent1">
              <a:lumMod val="40000"/>
              <a:lumOff val="60000"/>
            </a:schemeClr>
          </a:solidFill>
          <a:ln>
            <a:solidFill>
              <a:srgbClr val="000066"/>
            </a:solidFill>
          </a:ln>
        </p:spPr>
        <p:txBody>
          <a:bodyPr wrap="none" rtlCol="0">
            <a:spAutoFit/>
          </a:bodyPr>
          <a:lstStyle/>
          <a:p>
            <a:r>
              <a:rPr lang="en-US" b="1" dirty="0">
                <a:latin typeface="Century Gothic" panose="020B0502020202020204" pitchFamily="34" charset="0"/>
              </a:rPr>
              <a:t>Creighton around the World</a:t>
            </a:r>
          </a:p>
          <a:p>
            <a:pPr marL="285750" indent="-285750">
              <a:buFont typeface="Arial" panose="020B0604020202020204" pitchFamily="34" charset="0"/>
              <a:buChar char="•"/>
            </a:pPr>
            <a:r>
              <a:rPr lang="en-US" dirty="0">
                <a:latin typeface="Century Gothic" panose="020B0502020202020204" pitchFamily="34" charset="0"/>
              </a:rPr>
              <a:t>ISEP Exchange is an organization that offers </a:t>
            </a:r>
            <a:br>
              <a:rPr lang="en-US" dirty="0">
                <a:latin typeface="Century Gothic" panose="020B0502020202020204" pitchFamily="34" charset="0"/>
              </a:rPr>
            </a:br>
            <a:r>
              <a:rPr lang="en-US" dirty="0">
                <a:latin typeface="Century Gothic" panose="020B0502020202020204" pitchFamily="34" charset="0"/>
              </a:rPr>
              <a:t>Creighton students the opportunity to study at over </a:t>
            </a:r>
            <a:br>
              <a:rPr lang="en-US" dirty="0">
                <a:latin typeface="Century Gothic" panose="020B0502020202020204" pitchFamily="34" charset="0"/>
              </a:rPr>
            </a:br>
            <a:r>
              <a:rPr lang="en-US" dirty="0">
                <a:latin typeface="Century Gothic" panose="020B0502020202020204" pitchFamily="34" charset="0"/>
              </a:rPr>
              <a:t>150 other universities for “the price of Creighton”</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Pay CU tuition, room, board, and fees, and receive</a:t>
            </a:r>
            <a:br>
              <a:rPr lang="en-US" dirty="0">
                <a:latin typeface="Century Gothic" panose="020B0502020202020204" pitchFamily="34" charset="0"/>
              </a:rPr>
            </a:br>
            <a:r>
              <a:rPr lang="en-US" dirty="0">
                <a:latin typeface="Century Gothic" panose="020B0502020202020204" pitchFamily="34" charset="0"/>
              </a:rPr>
              <a:t>the equivalent at worldwide locations from Argentina</a:t>
            </a:r>
            <a:br>
              <a:rPr lang="en-US" dirty="0">
                <a:latin typeface="Century Gothic" panose="020B0502020202020204" pitchFamily="34" charset="0"/>
              </a:rPr>
            </a:br>
            <a:r>
              <a:rPr lang="en-US" dirty="0">
                <a:latin typeface="Century Gothic" panose="020B0502020202020204" pitchFamily="34" charset="0"/>
              </a:rPr>
              <a:t>to Vietnam!</a:t>
            </a:r>
          </a:p>
        </p:txBody>
      </p:sp>
    </p:spTree>
    <p:extLst>
      <p:ext uri="{BB962C8B-B14F-4D97-AF65-F5344CB8AC3E}">
        <p14:creationId xmlns:p14="http://schemas.microsoft.com/office/powerpoint/2010/main" val="145240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4135" y="241738"/>
            <a:ext cx="7683063" cy="533400"/>
          </a:xfrm>
          <a:prstGeom prst="rect">
            <a:avLst/>
          </a:prstGeom>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ct val="80000"/>
              </a:lnSpc>
              <a:defRPr/>
            </a:pPr>
            <a:r>
              <a:rPr lang="en-US" altLang="en-US" sz="3600" b="1" dirty="0">
                <a:solidFill>
                  <a:srgbClr val="000066"/>
                </a:solidFill>
                <a:latin typeface="Century Gothic" panose="020B0502020202020204" pitchFamily="34" charset="0"/>
              </a:rPr>
              <a:t>Non-Creighton Programs</a:t>
            </a:r>
          </a:p>
        </p:txBody>
      </p:sp>
      <p:cxnSp>
        <p:nvCxnSpPr>
          <p:cNvPr id="3" name="Straight Connector 2"/>
          <p:cNvCxnSpPr>
            <a:cxnSpLocks/>
          </p:cNvCxnSpPr>
          <p:nvPr/>
        </p:nvCxnSpPr>
        <p:spPr>
          <a:xfrm flipV="1">
            <a:off x="614044" y="872697"/>
            <a:ext cx="7644130" cy="25182"/>
          </a:xfrm>
          <a:prstGeom prst="line">
            <a:avLst/>
          </a:prstGeom>
          <a:ln w="76200">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34604" y="1063774"/>
            <a:ext cx="4989791" cy="461665"/>
          </a:xfrm>
          <a:prstGeom prst="rect">
            <a:avLst/>
          </a:prstGeom>
          <a:noFill/>
          <a:ln>
            <a:noFill/>
          </a:ln>
        </p:spPr>
        <p:txBody>
          <a:bodyPr wrap="square" rtlCol="0">
            <a:spAutoFit/>
          </a:bodyPr>
          <a:lstStyle/>
          <a:p>
            <a:pPr algn="ctr"/>
            <a:r>
              <a:rPr lang="en-US" sz="2400" b="1" dirty="0">
                <a:solidFill>
                  <a:schemeClr val="accent2">
                    <a:lumMod val="75000"/>
                  </a:schemeClr>
                </a:solidFill>
                <a:latin typeface="Century Gothic" panose="020B0502020202020204" pitchFamily="34" charset="0"/>
              </a:rPr>
              <a:t>Saint Louis University-Madrid</a:t>
            </a:r>
          </a:p>
        </p:txBody>
      </p:sp>
      <p:pic>
        <p:nvPicPr>
          <p:cNvPr id="1030" name="Picture 6" descr="Image result for saint louis university madr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07269">
            <a:off x="6290444" y="1114043"/>
            <a:ext cx="2554010" cy="191417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523149" y="1688598"/>
            <a:ext cx="8153838" cy="2799186"/>
          </a:xfrm>
          <a:prstGeom prst="rect">
            <a:avLst/>
          </a:prstGeom>
          <a:noFill/>
        </p:spPr>
        <p:txBody>
          <a:bodyPr>
            <a:normAutofit lnSpcReduction="10000"/>
          </a:bodyPr>
          <a:lstStyle/>
          <a:p>
            <a:pPr marL="395287" indent="-285750">
              <a:spcBef>
                <a:spcPts val="400"/>
              </a:spcBef>
              <a:buClr>
                <a:schemeClr val="accent1"/>
              </a:buClr>
              <a:buSzPct val="68000"/>
              <a:buFont typeface="Arial" panose="020B0604020202020204" pitchFamily="34" charset="0"/>
              <a:buChar char="•"/>
              <a:defRPr/>
            </a:pPr>
            <a:r>
              <a:rPr lang="en-US" kern="0" dirty="0">
                <a:latin typeface="Century Gothic" panose="020B0502020202020204" pitchFamily="34" charset="0"/>
                <a:cs typeface="Arial" pitchFamily="34" charset="0"/>
              </a:rPr>
              <a:t>American, Jesuit university in Madrid, Spain </a:t>
            </a:r>
          </a:p>
          <a:p>
            <a:pPr marL="395287" indent="-285750">
              <a:spcBef>
                <a:spcPts val="400"/>
              </a:spcBef>
              <a:buClr>
                <a:schemeClr val="accent1"/>
              </a:buClr>
              <a:buSzPct val="68000"/>
              <a:buFont typeface="Arial" panose="020B0604020202020204" pitchFamily="34" charset="0"/>
              <a:buChar char="•"/>
              <a:defRPr/>
            </a:pPr>
            <a:r>
              <a:rPr lang="en-US" kern="0" dirty="0">
                <a:latin typeface="Century Gothic" panose="020B0502020202020204" pitchFamily="34" charset="0"/>
                <a:cs typeface="Arial" pitchFamily="34" charset="0"/>
              </a:rPr>
              <a:t>Spanish is </a:t>
            </a:r>
            <a:r>
              <a:rPr lang="en-US" i="1" kern="0" dirty="0">
                <a:latin typeface="Century Gothic" panose="020B0502020202020204" pitchFamily="34" charset="0"/>
                <a:cs typeface="Arial" pitchFamily="34" charset="0"/>
              </a:rPr>
              <a:t>not</a:t>
            </a:r>
            <a:r>
              <a:rPr lang="en-US" kern="0" dirty="0">
                <a:latin typeface="Century Gothic" panose="020B0502020202020204" pitchFamily="34" charset="0"/>
                <a:cs typeface="Arial" pitchFamily="34" charset="0"/>
              </a:rPr>
              <a:t> a pre-requisite</a:t>
            </a:r>
          </a:p>
          <a:p>
            <a:pPr marL="395287" indent="-285750">
              <a:spcBef>
                <a:spcPts val="400"/>
              </a:spcBef>
              <a:buClr>
                <a:schemeClr val="accent1"/>
              </a:buClr>
              <a:buSzPct val="68000"/>
              <a:buFont typeface="Arial" panose="020B0604020202020204" pitchFamily="34" charset="0"/>
              <a:buChar char="•"/>
              <a:defRPr/>
            </a:pPr>
            <a:r>
              <a:rPr lang="en-US" kern="0" dirty="0">
                <a:latin typeface="Century Gothic" panose="020B0502020202020204" pitchFamily="34" charset="0"/>
                <a:cs typeface="Arial" pitchFamily="34" charset="0"/>
              </a:rPr>
              <a:t>Focus on service-learning courses </a:t>
            </a:r>
          </a:p>
          <a:p>
            <a:pPr marL="395287" indent="-285750">
              <a:spcBef>
                <a:spcPts val="400"/>
              </a:spcBef>
              <a:buClr>
                <a:schemeClr val="accent1"/>
              </a:buClr>
              <a:buSzPct val="68000"/>
              <a:buFont typeface="Arial" panose="020B0604020202020204" pitchFamily="34" charset="0"/>
              <a:buChar char="•"/>
              <a:defRPr/>
            </a:pPr>
            <a:r>
              <a:rPr lang="en-US" kern="0" dirty="0">
                <a:latin typeface="Century Gothic" panose="020B0502020202020204" pitchFamily="34" charset="0"/>
                <a:cs typeface="Arial" pitchFamily="34" charset="0"/>
              </a:rPr>
              <a:t>Wide offering of </a:t>
            </a:r>
            <a:r>
              <a:rPr lang="en-US" b="1" kern="0" dirty="0">
                <a:latin typeface="Century Gothic" panose="020B0502020202020204" pitchFamily="34" charset="0"/>
                <a:cs typeface="Arial" pitchFamily="34" charset="0"/>
              </a:rPr>
              <a:t>core classes</a:t>
            </a:r>
          </a:p>
          <a:p>
            <a:pPr marL="395287" indent="-285750">
              <a:spcBef>
                <a:spcPts val="400"/>
              </a:spcBef>
              <a:buClr>
                <a:schemeClr val="accent1"/>
              </a:buClr>
              <a:buSzPct val="68000"/>
              <a:buFont typeface="Arial" panose="020B0604020202020204" pitchFamily="34" charset="0"/>
              <a:buChar char="•"/>
              <a:defRPr/>
            </a:pPr>
            <a:r>
              <a:rPr lang="en-US" kern="0" dirty="0">
                <a:latin typeface="Century Gothic" panose="020B0502020202020204" pitchFamily="34" charset="0"/>
                <a:cs typeface="Arial" pitchFamily="34" charset="0"/>
              </a:rPr>
              <a:t>Live with a host family </a:t>
            </a:r>
            <a:endParaRPr lang="en-US" b="1" kern="0" dirty="0">
              <a:latin typeface="Century Gothic" panose="020B0502020202020204" pitchFamily="34" charset="0"/>
              <a:cs typeface="Arial" pitchFamily="34" charset="0"/>
            </a:endParaRPr>
          </a:p>
          <a:p>
            <a:pPr marL="395287" indent="-285750">
              <a:spcBef>
                <a:spcPts val="400"/>
              </a:spcBef>
              <a:buClr>
                <a:schemeClr val="accent1"/>
              </a:buClr>
              <a:buSzPct val="68000"/>
              <a:buFont typeface="Arial" panose="020B0604020202020204" pitchFamily="34" charset="0"/>
              <a:buChar char="•"/>
              <a:defRPr/>
            </a:pPr>
            <a:r>
              <a:rPr lang="en-US" u="sng" kern="0" dirty="0">
                <a:latin typeface="Century Gothic" panose="020B0502020202020204" pitchFamily="34" charset="0"/>
                <a:cs typeface="Arial" pitchFamily="34" charset="0"/>
              </a:rPr>
              <a:t>*Pre-Health</a:t>
            </a:r>
            <a:r>
              <a:rPr lang="en-US" kern="0" dirty="0">
                <a:latin typeface="Century Gothic" panose="020B0502020202020204" pitchFamily="34" charset="0"/>
                <a:cs typeface="Arial" pitchFamily="34" charset="0"/>
              </a:rPr>
              <a:t>: Organic Chemistry, Cell Bio, Stats, Public/Global Health</a:t>
            </a:r>
          </a:p>
          <a:p>
            <a:pPr marL="395287" indent="-285750">
              <a:spcBef>
                <a:spcPts val="400"/>
              </a:spcBef>
              <a:buClr>
                <a:schemeClr val="accent1"/>
              </a:buClr>
              <a:buSzPct val="68000"/>
              <a:buFont typeface="Arial" panose="020B0604020202020204" pitchFamily="34" charset="0"/>
              <a:buChar char="•"/>
              <a:defRPr/>
            </a:pPr>
            <a:endParaRPr lang="en-US" sz="900" kern="0" dirty="0">
              <a:latin typeface="Century Gothic" panose="020B0502020202020204" pitchFamily="34" charset="0"/>
              <a:cs typeface="Arial" pitchFamily="34" charset="0"/>
            </a:endParaRPr>
          </a:p>
          <a:p>
            <a:pPr marL="109537">
              <a:spcBef>
                <a:spcPts val="400"/>
              </a:spcBef>
              <a:buClr>
                <a:schemeClr val="accent1"/>
              </a:buClr>
              <a:buSzPct val="68000"/>
              <a:defRPr/>
            </a:pPr>
            <a:r>
              <a:rPr lang="en-US" kern="0" dirty="0">
                <a:latin typeface="Century Gothic" panose="020B0502020202020204" pitchFamily="34" charset="0"/>
                <a:cs typeface="Arial" pitchFamily="34" charset="0"/>
              </a:rPr>
              <a:t>*Always consult with a pre-health advisor before taking</a:t>
            </a:r>
          </a:p>
          <a:p>
            <a:pPr marL="109537">
              <a:spcBef>
                <a:spcPts val="400"/>
              </a:spcBef>
              <a:buClr>
                <a:schemeClr val="accent1"/>
              </a:buClr>
              <a:buSzPct val="68000"/>
              <a:defRPr/>
            </a:pPr>
            <a:r>
              <a:rPr lang="en-US" kern="0" dirty="0">
                <a:latin typeface="Century Gothic" panose="020B0502020202020204" pitchFamily="34" charset="0"/>
                <a:cs typeface="Arial" pitchFamily="34" charset="0"/>
              </a:rPr>
              <a:t>Pre-requisite science courses abroad </a:t>
            </a:r>
          </a:p>
        </p:txBody>
      </p:sp>
      <p:pic>
        <p:nvPicPr>
          <p:cNvPr id="4"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74304" y="208204"/>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65414">
            <a:off x="2819060" y="4551903"/>
            <a:ext cx="3049016" cy="20326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5603">
            <a:off x="6799755" y="3724273"/>
            <a:ext cx="1804128" cy="2892520"/>
          </a:xfrm>
          <a:prstGeom prst="rect">
            <a:avLst/>
          </a:prstGeom>
        </p:spPr>
      </p:pic>
    </p:spTree>
    <p:extLst>
      <p:ext uri="{BB962C8B-B14F-4D97-AF65-F5344CB8AC3E}">
        <p14:creationId xmlns:p14="http://schemas.microsoft.com/office/powerpoint/2010/main" val="53896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4135" y="241738"/>
            <a:ext cx="7683063" cy="533400"/>
          </a:xfrm>
          <a:prstGeom prst="rect">
            <a:avLst/>
          </a:prstGeom>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ct val="80000"/>
              </a:lnSpc>
              <a:defRPr/>
            </a:pPr>
            <a:r>
              <a:rPr lang="en-US" altLang="en-US" sz="3600" b="1" dirty="0">
                <a:solidFill>
                  <a:srgbClr val="000066"/>
                </a:solidFill>
                <a:latin typeface="Century Gothic" panose="020B0502020202020204" pitchFamily="34" charset="0"/>
              </a:rPr>
              <a:t>Non-Creighton Programs</a:t>
            </a:r>
          </a:p>
        </p:txBody>
      </p:sp>
      <p:cxnSp>
        <p:nvCxnSpPr>
          <p:cNvPr id="3" name="Straight Connector 2"/>
          <p:cNvCxnSpPr>
            <a:cxnSpLocks/>
          </p:cNvCxnSpPr>
          <p:nvPr/>
        </p:nvCxnSpPr>
        <p:spPr>
          <a:xfrm flipV="1">
            <a:off x="629809" y="872697"/>
            <a:ext cx="7644130" cy="25182"/>
          </a:xfrm>
          <a:prstGeom prst="line">
            <a:avLst/>
          </a:prstGeom>
          <a:ln w="76200">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Picture 2" descr="http://images.clipartpanda.com/airplane-clipart-no-background-Airplane_silhouette-300x300.png"/>
          <p:cNvPicPr>
            <a:picLocks noChangeAspect="1" noChangeArrowheads="1"/>
          </p:cNvPicPr>
          <p:nvPr/>
        </p:nvPicPr>
        <p:blipFill>
          <a:blip r:embed="rId2"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74304" y="255501"/>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2952" y="4675580"/>
            <a:ext cx="5424489" cy="461665"/>
          </a:xfrm>
          <a:prstGeom prst="rect">
            <a:avLst/>
          </a:prstGeom>
          <a:noFill/>
          <a:ln>
            <a:noFill/>
          </a:ln>
        </p:spPr>
        <p:txBody>
          <a:bodyPr wrap="square" rtlCol="0">
            <a:spAutoFit/>
          </a:bodyPr>
          <a:lstStyle/>
          <a:p>
            <a:r>
              <a:rPr lang="en-US" sz="2400" b="1" dirty="0">
                <a:solidFill>
                  <a:schemeClr val="accent2">
                    <a:lumMod val="75000"/>
                  </a:schemeClr>
                </a:solidFill>
                <a:latin typeface="Century Gothic" panose="020B0502020202020204" pitchFamily="34" charset="0"/>
              </a:rPr>
              <a:t>ISA: International Studies Abroad</a:t>
            </a:r>
          </a:p>
        </p:txBody>
      </p:sp>
      <p:sp>
        <p:nvSpPr>
          <p:cNvPr id="9" name="Content Placeholder 2"/>
          <p:cNvSpPr txBox="1">
            <a:spLocks/>
          </p:cNvSpPr>
          <p:nvPr/>
        </p:nvSpPr>
        <p:spPr>
          <a:xfrm>
            <a:off x="441609" y="5109161"/>
            <a:ext cx="5545832" cy="2182818"/>
          </a:xfrm>
          <a:prstGeom prst="rect">
            <a:avLst/>
          </a:prstGeom>
          <a:noFill/>
        </p:spPr>
        <p:txBody>
          <a:bodyPr>
            <a:normAutofit/>
          </a:bodyPr>
          <a:lstStyle/>
          <a:p>
            <a:pPr marL="365125" indent="-255588">
              <a:spcBef>
                <a:spcPts val="400"/>
              </a:spcBef>
              <a:buClr>
                <a:schemeClr val="accent1"/>
              </a:buClr>
              <a:buSzPct val="68000"/>
              <a:buFont typeface="Arial" pitchFamily="34" charset="0"/>
              <a:buChar char="•"/>
              <a:defRPr/>
            </a:pPr>
            <a:r>
              <a:rPr lang="en-US" kern="0" dirty="0">
                <a:latin typeface="Century Gothic" panose="020B0502020202020204" pitchFamily="34" charset="0"/>
                <a:cs typeface="Arial" pitchFamily="34" charset="0"/>
              </a:rPr>
              <a:t>Wide variety programs for semester, summer, or whole year around the world</a:t>
            </a:r>
          </a:p>
          <a:p>
            <a:pPr marL="365125" indent="-255588">
              <a:spcBef>
                <a:spcPts val="400"/>
              </a:spcBef>
              <a:buClr>
                <a:schemeClr val="accent1"/>
              </a:buClr>
              <a:buSzPct val="68000"/>
              <a:buFont typeface="Arial" pitchFamily="34" charset="0"/>
              <a:buChar char="•"/>
              <a:defRPr/>
            </a:pPr>
            <a:r>
              <a:rPr lang="en-US" kern="0" dirty="0">
                <a:latin typeface="Century Gothic" panose="020B0502020202020204" pitchFamily="34" charset="0"/>
                <a:cs typeface="Arial" pitchFamily="34" charset="0"/>
              </a:rPr>
              <a:t>Include excursions and on-site learning</a:t>
            </a:r>
          </a:p>
          <a:p>
            <a:pPr marL="365125" indent="-255588">
              <a:spcBef>
                <a:spcPts val="400"/>
              </a:spcBef>
              <a:buClr>
                <a:schemeClr val="accent1"/>
              </a:buClr>
              <a:buSzPct val="68000"/>
              <a:buFont typeface="Arial" pitchFamily="34" charset="0"/>
              <a:buChar char="•"/>
              <a:defRPr/>
            </a:pPr>
            <a:r>
              <a:rPr lang="en-US" kern="0" dirty="0">
                <a:latin typeface="Century Gothic" panose="020B0502020202020204" pitchFamily="34" charset="0"/>
                <a:cs typeface="Arial" pitchFamily="34" charset="0"/>
              </a:rPr>
              <a:t>Usually a lower array of course offerings, but are more culturally specific classes</a:t>
            </a:r>
          </a:p>
        </p:txBody>
      </p:sp>
      <p:sp>
        <p:nvSpPr>
          <p:cNvPr id="5" name="TextBox 4"/>
          <p:cNvSpPr txBox="1"/>
          <p:nvPr/>
        </p:nvSpPr>
        <p:spPr>
          <a:xfrm>
            <a:off x="6171228" y="4851848"/>
            <a:ext cx="2956738" cy="1959511"/>
          </a:xfrm>
          <a:prstGeom prst="rect">
            <a:avLst/>
          </a:prstGeom>
          <a:noFill/>
          <a:ln w="28575">
            <a:solidFill>
              <a:schemeClr val="accent3">
                <a:lumMod val="75000"/>
              </a:schemeClr>
            </a:solidFill>
          </a:ln>
        </p:spPr>
        <p:txBody>
          <a:bodyPr wrap="square" numCol="1" rtlCol="0">
            <a:spAutoFit/>
          </a:bodyPr>
          <a:lstStyle/>
          <a:p>
            <a:pPr marL="109537" algn="ctr">
              <a:spcBef>
                <a:spcPts val="400"/>
              </a:spcBef>
              <a:buClr>
                <a:schemeClr val="accent1"/>
              </a:buClr>
              <a:buSzPct val="68000"/>
              <a:defRPr/>
            </a:pPr>
            <a:r>
              <a:rPr lang="en-US" kern="0" dirty="0">
                <a:latin typeface="Century Gothic" panose="020B0502020202020204" pitchFamily="34" charset="0"/>
                <a:cs typeface="Arial" pitchFamily="34" charset="0"/>
              </a:rPr>
              <a:t>Sydney, Australia</a:t>
            </a:r>
          </a:p>
          <a:p>
            <a:pPr marL="109537" algn="ctr">
              <a:spcBef>
                <a:spcPts val="400"/>
              </a:spcBef>
              <a:buClr>
                <a:schemeClr val="accent1"/>
              </a:buClr>
              <a:buSzPct val="68000"/>
              <a:defRPr/>
            </a:pPr>
            <a:r>
              <a:rPr lang="en-US" kern="0" dirty="0">
                <a:latin typeface="Century Gothic" panose="020B0502020202020204" pitchFamily="34" charset="0"/>
                <a:cs typeface="Arial" pitchFamily="34" charset="0"/>
              </a:rPr>
              <a:t>London, England </a:t>
            </a:r>
          </a:p>
          <a:p>
            <a:pPr marL="109537" algn="ctr">
              <a:spcBef>
                <a:spcPts val="400"/>
              </a:spcBef>
              <a:buClr>
                <a:schemeClr val="accent1"/>
              </a:buClr>
              <a:buSzPct val="68000"/>
              <a:defRPr/>
            </a:pPr>
            <a:r>
              <a:rPr lang="en-US" kern="0" dirty="0">
                <a:latin typeface="Century Gothic" panose="020B0502020202020204" pitchFamily="34" charset="0"/>
                <a:cs typeface="Arial" pitchFamily="34" charset="0"/>
              </a:rPr>
              <a:t>Valencia, Spain</a:t>
            </a:r>
          </a:p>
          <a:p>
            <a:pPr marL="109537" algn="ctr">
              <a:spcBef>
                <a:spcPts val="400"/>
              </a:spcBef>
              <a:buClr>
                <a:schemeClr val="accent1"/>
              </a:buClr>
              <a:buSzPct val="68000"/>
              <a:defRPr/>
            </a:pPr>
            <a:r>
              <a:rPr lang="en-US" kern="0" dirty="0">
                <a:latin typeface="Century Gothic" panose="020B0502020202020204" pitchFamily="34" charset="0"/>
                <a:cs typeface="Arial" pitchFamily="34" charset="0"/>
              </a:rPr>
              <a:t>Lima, Peru</a:t>
            </a:r>
          </a:p>
          <a:p>
            <a:pPr marL="109537" algn="ctr">
              <a:spcBef>
                <a:spcPts val="400"/>
              </a:spcBef>
              <a:buClr>
                <a:schemeClr val="accent1"/>
              </a:buClr>
              <a:buSzPct val="68000"/>
              <a:defRPr/>
            </a:pPr>
            <a:r>
              <a:rPr lang="en-US" kern="0" dirty="0">
                <a:latin typeface="Century Gothic" panose="020B0502020202020204" pitchFamily="34" charset="0"/>
                <a:cs typeface="Arial" pitchFamily="34" charset="0"/>
              </a:rPr>
              <a:t>Buenos Aires, Argentina</a:t>
            </a:r>
          </a:p>
          <a:p>
            <a:pPr algn="ctr"/>
            <a:endParaRPr lang="en-US" dirty="0"/>
          </a:p>
        </p:txBody>
      </p:sp>
      <p:pic>
        <p:nvPicPr>
          <p:cNvPr id="2050" name="Picture 2" descr="Image result for international studies abroa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326" y="3910408"/>
            <a:ext cx="1457225" cy="7431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john felice rome cent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39842">
            <a:off x="6593036" y="1496308"/>
            <a:ext cx="2252790" cy="22527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56931" y="999897"/>
            <a:ext cx="6832845" cy="461665"/>
          </a:xfrm>
          <a:prstGeom prst="rect">
            <a:avLst/>
          </a:prstGeom>
          <a:noFill/>
          <a:ln>
            <a:noFill/>
          </a:ln>
        </p:spPr>
        <p:txBody>
          <a:bodyPr wrap="square" rtlCol="0">
            <a:spAutoFit/>
          </a:bodyPr>
          <a:lstStyle/>
          <a:p>
            <a:pPr algn="ctr"/>
            <a:r>
              <a:rPr lang="en-US" sz="2400" b="1" dirty="0">
                <a:solidFill>
                  <a:schemeClr val="accent2">
                    <a:lumMod val="75000"/>
                  </a:schemeClr>
                </a:solidFill>
                <a:latin typeface="Century Gothic" panose="020B0502020202020204" pitchFamily="34" charset="0"/>
              </a:rPr>
              <a:t>(Loyola Chicago’s) John Felice Rome Center</a:t>
            </a:r>
          </a:p>
        </p:txBody>
      </p:sp>
      <p:sp>
        <p:nvSpPr>
          <p:cNvPr id="14" name="Content Placeholder 2">
            <a:extLst>
              <a:ext uri="{FF2B5EF4-FFF2-40B4-BE49-F238E27FC236}">
                <a16:creationId xmlns:a16="http://schemas.microsoft.com/office/drawing/2014/main" id="{BC2D3D96-8F93-4251-B129-68E0D5CAAEED}"/>
              </a:ext>
            </a:extLst>
          </p:cNvPr>
          <p:cNvSpPr txBox="1">
            <a:spLocks/>
          </p:cNvSpPr>
          <p:nvPr/>
        </p:nvSpPr>
        <p:spPr>
          <a:xfrm>
            <a:off x="454135" y="1497380"/>
            <a:ext cx="6561521" cy="3070635"/>
          </a:xfrm>
          <a:prstGeom prst="rect">
            <a:avLst/>
          </a:prstGeom>
          <a:noFill/>
        </p:spPr>
        <p:txBody>
          <a:bodyPr>
            <a:normAutofit lnSpcReduction="10000"/>
          </a:bodyPr>
          <a:lstStyle/>
          <a:p>
            <a:pPr marL="395287" indent="-285750">
              <a:spcBef>
                <a:spcPts val="400"/>
              </a:spcBef>
              <a:buClr>
                <a:schemeClr val="accent1"/>
              </a:buClr>
              <a:buSzPct val="68000"/>
              <a:buFont typeface="Arial" panose="020B0604020202020204" pitchFamily="34" charset="0"/>
              <a:buChar char="•"/>
              <a:defRPr/>
            </a:pPr>
            <a:r>
              <a:rPr lang="en-US" kern="0" dirty="0">
                <a:latin typeface="Century Gothic" panose="020B0502020202020204" pitchFamily="34" charset="0"/>
                <a:cs typeface="Arial" pitchFamily="34" charset="0"/>
              </a:rPr>
              <a:t>American, Jesuit university in Rome, Italy </a:t>
            </a:r>
          </a:p>
          <a:p>
            <a:pPr marL="395287" indent="-285750">
              <a:spcBef>
                <a:spcPts val="400"/>
              </a:spcBef>
              <a:buClr>
                <a:schemeClr val="accent1"/>
              </a:buClr>
              <a:buSzPct val="68000"/>
              <a:buFont typeface="Arial" panose="020B0604020202020204" pitchFamily="34" charset="0"/>
              <a:buChar char="•"/>
              <a:defRPr/>
            </a:pPr>
            <a:r>
              <a:rPr lang="en-US" kern="0" dirty="0">
                <a:latin typeface="Century Gothic" panose="020B0502020202020204" pitchFamily="34" charset="0"/>
                <a:cs typeface="Arial" pitchFamily="34" charset="0"/>
              </a:rPr>
              <a:t>Italian not a pre-requisite, but 1 class in Italian required while abroad</a:t>
            </a:r>
          </a:p>
          <a:p>
            <a:pPr marL="395287" indent="-285750">
              <a:spcBef>
                <a:spcPts val="400"/>
              </a:spcBef>
              <a:buClr>
                <a:schemeClr val="accent1"/>
              </a:buClr>
              <a:buSzPct val="68000"/>
              <a:buFont typeface="Arial" panose="020B0604020202020204" pitchFamily="34" charset="0"/>
              <a:buChar char="•"/>
              <a:defRPr/>
            </a:pPr>
            <a:r>
              <a:rPr lang="en-US" kern="0" dirty="0">
                <a:latin typeface="Century Gothic" panose="020B0502020202020204" pitchFamily="34" charset="0"/>
                <a:cs typeface="Arial" pitchFamily="34" charset="0"/>
              </a:rPr>
              <a:t>Focus on service-learning courses </a:t>
            </a:r>
          </a:p>
          <a:p>
            <a:pPr marL="395287" indent="-285750">
              <a:spcBef>
                <a:spcPts val="400"/>
              </a:spcBef>
              <a:buClr>
                <a:schemeClr val="accent1"/>
              </a:buClr>
              <a:buSzPct val="68000"/>
              <a:buFont typeface="Arial" panose="020B0604020202020204" pitchFamily="34" charset="0"/>
              <a:buChar char="•"/>
              <a:defRPr/>
            </a:pPr>
            <a:r>
              <a:rPr lang="en-US" kern="0" dirty="0">
                <a:latin typeface="Century Gothic" panose="020B0502020202020204" pitchFamily="34" charset="0"/>
                <a:cs typeface="Arial" pitchFamily="34" charset="0"/>
              </a:rPr>
              <a:t>Literature, Art, History, Philosophy, Theology Core classes</a:t>
            </a:r>
          </a:p>
          <a:p>
            <a:pPr marL="395287" indent="-285750">
              <a:spcBef>
                <a:spcPts val="400"/>
              </a:spcBef>
              <a:buClr>
                <a:schemeClr val="accent1"/>
              </a:buClr>
              <a:buSzPct val="68000"/>
              <a:buFont typeface="Arial" panose="020B0604020202020204" pitchFamily="34" charset="0"/>
              <a:buChar char="•"/>
              <a:defRPr/>
            </a:pPr>
            <a:r>
              <a:rPr lang="en-US" u="sng" kern="0" dirty="0">
                <a:latin typeface="Century Gothic" panose="020B0502020202020204" pitchFamily="34" charset="0"/>
                <a:cs typeface="Arial" pitchFamily="34" charset="0"/>
              </a:rPr>
              <a:t>*Pre-Health</a:t>
            </a:r>
            <a:r>
              <a:rPr lang="en-US" kern="0" dirty="0">
                <a:latin typeface="Century Gothic" panose="020B0502020202020204" pitchFamily="34" charset="0"/>
                <a:cs typeface="Arial" pitchFamily="34" charset="0"/>
              </a:rPr>
              <a:t>: Genetics, Cell Bio, Statistics, </a:t>
            </a:r>
          </a:p>
          <a:p>
            <a:pPr marL="395287" indent="-285750">
              <a:spcBef>
                <a:spcPts val="400"/>
              </a:spcBef>
              <a:buClr>
                <a:schemeClr val="accent1"/>
              </a:buClr>
              <a:buSzPct val="68000"/>
              <a:buFont typeface="Arial" panose="020B0604020202020204" pitchFamily="34" charset="0"/>
              <a:buChar char="•"/>
              <a:defRPr/>
            </a:pPr>
            <a:r>
              <a:rPr lang="en-US" kern="0" dirty="0">
                <a:latin typeface="Century Gothic" panose="020B0502020202020204" pitchFamily="34" charset="0"/>
                <a:cs typeface="Arial" pitchFamily="34" charset="0"/>
              </a:rPr>
              <a:t>On or off campus apartments</a:t>
            </a:r>
          </a:p>
          <a:p>
            <a:pPr marL="395287" indent="-285750">
              <a:spcBef>
                <a:spcPts val="400"/>
              </a:spcBef>
              <a:buClr>
                <a:schemeClr val="accent1"/>
              </a:buClr>
              <a:buSzPct val="68000"/>
              <a:buFont typeface="Arial" panose="020B0604020202020204" pitchFamily="34" charset="0"/>
              <a:buChar char="•"/>
              <a:defRPr/>
            </a:pPr>
            <a:endParaRPr lang="en-US" sz="900" kern="0" dirty="0">
              <a:latin typeface="Century Gothic" panose="020B0502020202020204" pitchFamily="34" charset="0"/>
              <a:cs typeface="Arial" pitchFamily="34" charset="0"/>
            </a:endParaRPr>
          </a:p>
          <a:p>
            <a:pPr marL="109537">
              <a:spcBef>
                <a:spcPts val="400"/>
              </a:spcBef>
              <a:buClr>
                <a:schemeClr val="accent1"/>
              </a:buClr>
              <a:buSzPct val="68000"/>
              <a:defRPr/>
            </a:pPr>
            <a:r>
              <a:rPr lang="en-US" kern="0" dirty="0">
                <a:latin typeface="Century Gothic" panose="020B0502020202020204" pitchFamily="34" charset="0"/>
                <a:cs typeface="Arial" pitchFamily="34" charset="0"/>
              </a:rPr>
              <a:t>*Consult with a Pre-Health Advisor before taking pre-req sciences abroad </a:t>
            </a:r>
          </a:p>
          <a:p>
            <a:pPr marL="109537">
              <a:spcBef>
                <a:spcPts val="400"/>
              </a:spcBef>
              <a:buClr>
                <a:schemeClr val="accent1"/>
              </a:buClr>
              <a:buSzPct val="68000"/>
              <a:defRPr/>
            </a:pPr>
            <a:endParaRPr lang="en-US" kern="0" dirty="0">
              <a:latin typeface="Century Gothic" panose="020B0502020202020204" pitchFamily="34" charset="0"/>
              <a:cs typeface="Arial" pitchFamily="34" charset="0"/>
            </a:endParaRPr>
          </a:p>
          <a:p>
            <a:pPr marL="365125" indent="-255588">
              <a:spcBef>
                <a:spcPts val="400"/>
              </a:spcBef>
              <a:buClr>
                <a:schemeClr val="accent1"/>
              </a:buClr>
              <a:buSzPct val="68000"/>
              <a:defRPr/>
            </a:pPr>
            <a:endParaRPr lang="en-US" i="1" kern="0" dirty="0">
              <a:latin typeface="Century Gothic" panose="020B0502020202020204" pitchFamily="34" charset="0"/>
              <a:cs typeface="Arial" pitchFamily="34" charset="0"/>
            </a:endParaRPr>
          </a:p>
        </p:txBody>
      </p:sp>
    </p:spTree>
    <p:extLst>
      <p:ext uri="{BB962C8B-B14F-4D97-AF65-F5344CB8AC3E}">
        <p14:creationId xmlns:p14="http://schemas.microsoft.com/office/powerpoint/2010/main" val="914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 may contain: 1 person, outdo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2559" y="2143126"/>
            <a:ext cx="2861441" cy="28614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2"/>
          <p:cNvSpPr txBox="1">
            <a:spLocks/>
          </p:cNvSpPr>
          <p:nvPr/>
        </p:nvSpPr>
        <p:spPr>
          <a:xfrm>
            <a:off x="454135" y="241738"/>
            <a:ext cx="7683063" cy="533400"/>
          </a:xfrm>
          <a:prstGeom prst="rect">
            <a:avLst/>
          </a:prstGeom>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ct val="80000"/>
              </a:lnSpc>
              <a:defRPr/>
            </a:pPr>
            <a:r>
              <a:rPr lang="en-US" altLang="en-US" sz="3600" b="1" dirty="0">
                <a:solidFill>
                  <a:srgbClr val="000066"/>
                </a:solidFill>
                <a:latin typeface="Century Gothic" panose="020B0502020202020204" pitchFamily="34" charset="0"/>
              </a:rPr>
              <a:t>Non-Creighton Programs</a:t>
            </a:r>
          </a:p>
        </p:txBody>
      </p:sp>
      <p:cxnSp>
        <p:nvCxnSpPr>
          <p:cNvPr id="3" name="Straight Connector 2"/>
          <p:cNvCxnSpPr>
            <a:cxnSpLocks/>
          </p:cNvCxnSpPr>
          <p:nvPr/>
        </p:nvCxnSpPr>
        <p:spPr>
          <a:xfrm flipV="1">
            <a:off x="629809" y="872697"/>
            <a:ext cx="7644130" cy="25182"/>
          </a:xfrm>
          <a:prstGeom prst="line">
            <a:avLst/>
          </a:prstGeom>
          <a:ln w="76200">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74304" y="255501"/>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0702" y="1016876"/>
            <a:ext cx="7268714" cy="523220"/>
          </a:xfrm>
          <a:prstGeom prst="rect">
            <a:avLst/>
          </a:prstGeom>
          <a:noFill/>
          <a:ln>
            <a:noFill/>
          </a:ln>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DIS: Danish Institute for Study Abroad</a:t>
            </a:r>
          </a:p>
        </p:txBody>
      </p:sp>
      <p:sp>
        <p:nvSpPr>
          <p:cNvPr id="10" name="Content Placeholder 2"/>
          <p:cNvSpPr txBox="1">
            <a:spLocks/>
          </p:cNvSpPr>
          <p:nvPr/>
        </p:nvSpPr>
        <p:spPr>
          <a:xfrm>
            <a:off x="454133" y="1574237"/>
            <a:ext cx="8421851" cy="1965469"/>
          </a:xfrm>
          <a:prstGeom prst="rect">
            <a:avLst/>
          </a:prstGeom>
          <a:noFill/>
        </p:spPr>
        <p:txBody>
          <a:bodyPr>
            <a:normAutofit/>
          </a:bodyPr>
          <a:lstStyle/>
          <a:p>
            <a:pPr marL="365125" indent="-255588">
              <a:spcBef>
                <a:spcPts val="400"/>
              </a:spcBef>
              <a:buClr>
                <a:schemeClr val="accent1"/>
              </a:buClr>
              <a:buSzPct val="68000"/>
              <a:buFont typeface="Arial" pitchFamily="34" charset="0"/>
              <a:buChar char="•"/>
              <a:defRPr/>
            </a:pPr>
            <a:r>
              <a:rPr lang="en-US" kern="0" dirty="0">
                <a:latin typeface="Century Gothic" panose="020B0502020202020204" pitchFamily="34" charset="0"/>
                <a:cs typeface="Arial" pitchFamily="34" charset="0"/>
              </a:rPr>
              <a:t>Campuses in Copenhagen and Stockholm, Denmark</a:t>
            </a:r>
          </a:p>
          <a:p>
            <a:pPr marL="365125" indent="-255588">
              <a:spcBef>
                <a:spcPts val="400"/>
              </a:spcBef>
              <a:buClr>
                <a:schemeClr val="accent1"/>
              </a:buClr>
              <a:buSzPct val="68000"/>
              <a:buFont typeface="Arial" pitchFamily="34" charset="0"/>
              <a:buChar char="•"/>
              <a:defRPr/>
            </a:pPr>
            <a:r>
              <a:rPr lang="en-US" kern="0" dirty="0">
                <a:latin typeface="Century Gothic" panose="020B0502020202020204" pitchFamily="34" charset="0"/>
                <a:cs typeface="Arial" pitchFamily="34" charset="0"/>
              </a:rPr>
              <a:t>“hands-on, experiential learning”</a:t>
            </a:r>
          </a:p>
          <a:p>
            <a:pPr marL="365125" indent="-255588">
              <a:spcBef>
                <a:spcPts val="400"/>
              </a:spcBef>
              <a:buClr>
                <a:schemeClr val="accent1"/>
              </a:buClr>
              <a:buSzPct val="68000"/>
              <a:buFont typeface="Arial" pitchFamily="34" charset="0"/>
              <a:buChar char="•"/>
              <a:defRPr/>
            </a:pPr>
            <a:r>
              <a:rPr lang="en-US" kern="0" dirty="0">
                <a:latin typeface="Century Gothic" panose="020B0502020202020204" pitchFamily="34" charset="0"/>
                <a:cs typeface="Arial" pitchFamily="34" charset="0"/>
              </a:rPr>
              <a:t>Includes 2 themed “study tours” around Europe</a:t>
            </a:r>
          </a:p>
          <a:p>
            <a:pPr marL="365125" indent="-255588">
              <a:spcBef>
                <a:spcPts val="400"/>
              </a:spcBef>
              <a:buClr>
                <a:schemeClr val="accent1"/>
              </a:buClr>
              <a:buSzPct val="68000"/>
              <a:buFont typeface="Arial" pitchFamily="34" charset="0"/>
              <a:buChar char="•"/>
              <a:defRPr/>
            </a:pPr>
            <a:r>
              <a:rPr lang="en-US" kern="0" dirty="0">
                <a:latin typeface="Century Gothic" panose="020B0502020202020204" pitchFamily="34" charset="0"/>
                <a:cs typeface="Arial" pitchFamily="34" charset="0"/>
              </a:rPr>
              <a:t>Wide variety of courses, with 25 “core tracks” </a:t>
            </a:r>
          </a:p>
          <a:p>
            <a:pPr marL="365125" indent="-255588">
              <a:spcBef>
                <a:spcPts val="400"/>
              </a:spcBef>
              <a:buClr>
                <a:schemeClr val="accent1"/>
              </a:buClr>
              <a:buSzPct val="68000"/>
              <a:buFont typeface="Arial" pitchFamily="34" charset="0"/>
              <a:buChar char="•"/>
              <a:defRPr/>
            </a:pPr>
            <a:r>
              <a:rPr lang="en-US" kern="0" dirty="0">
                <a:latin typeface="Century Gothic" panose="020B0502020202020204" pitchFamily="34" charset="0"/>
                <a:cs typeface="Arial" pitchFamily="34" charset="0"/>
              </a:rPr>
              <a:t>Additional (optional) study tours and excursions </a:t>
            </a:r>
          </a:p>
        </p:txBody>
      </p:sp>
      <p:sp>
        <p:nvSpPr>
          <p:cNvPr id="7" name="TextBox 6"/>
          <p:cNvSpPr txBox="1"/>
          <p:nvPr/>
        </p:nvSpPr>
        <p:spPr>
          <a:xfrm>
            <a:off x="840768" y="3541620"/>
            <a:ext cx="4866354" cy="2811026"/>
          </a:xfrm>
          <a:prstGeom prst="rect">
            <a:avLst/>
          </a:prstGeom>
          <a:noFill/>
          <a:ln w="38100">
            <a:solidFill>
              <a:schemeClr val="accent3">
                <a:lumMod val="75000"/>
              </a:schemeClr>
            </a:solidFill>
          </a:ln>
        </p:spPr>
        <p:txBody>
          <a:bodyPr wrap="square" rtlCol="0">
            <a:spAutoFit/>
          </a:bodyPr>
          <a:lstStyle/>
          <a:p>
            <a:pPr marL="365125" indent="-255588">
              <a:spcBef>
                <a:spcPts val="400"/>
              </a:spcBef>
              <a:buClr>
                <a:schemeClr val="accent1"/>
              </a:buClr>
              <a:buSzPct val="68000"/>
              <a:buFont typeface="Arial" pitchFamily="34" charset="0"/>
              <a:buChar char="•"/>
              <a:defRPr/>
            </a:pPr>
            <a:r>
              <a:rPr lang="en-US" kern="0" dirty="0">
                <a:latin typeface="Century Gothic" panose="020B0502020202020204" pitchFamily="34" charset="0"/>
                <a:cs typeface="Arial" pitchFamily="34" charset="0"/>
              </a:rPr>
              <a:t>Specifically for *</a:t>
            </a:r>
            <a:r>
              <a:rPr lang="en-US" b="1" kern="0" dirty="0">
                <a:latin typeface="Century Gothic" panose="020B0502020202020204" pitchFamily="34" charset="0"/>
                <a:cs typeface="Arial" pitchFamily="34" charset="0"/>
              </a:rPr>
              <a:t>Pre-Health</a:t>
            </a:r>
            <a:r>
              <a:rPr lang="en-US" kern="0" dirty="0">
                <a:latin typeface="Century Gothic" panose="020B0502020202020204" pitchFamily="34" charset="0"/>
                <a:cs typeface="Arial" pitchFamily="34" charset="0"/>
              </a:rPr>
              <a:t>: Public Health, Medical Policy &amp; Practice, Neuroscience and Biomedicine core tracks</a:t>
            </a:r>
          </a:p>
          <a:p>
            <a:pPr marL="365125" indent="-255588">
              <a:spcBef>
                <a:spcPts val="400"/>
              </a:spcBef>
              <a:buClr>
                <a:schemeClr val="accent1"/>
              </a:buClr>
              <a:buSzPct val="68000"/>
              <a:buFont typeface="Arial" pitchFamily="34" charset="0"/>
              <a:buChar char="•"/>
              <a:defRPr/>
            </a:pPr>
            <a:r>
              <a:rPr lang="en-US" kern="0" dirty="0">
                <a:latin typeface="Century Gothic" panose="020B0502020202020204" pitchFamily="34" charset="0"/>
                <a:cs typeface="Arial" pitchFamily="34" charset="0"/>
              </a:rPr>
              <a:t>Include shadowing in Danish Hospitals, visiting pharmaceutical labs, touring the WHO</a:t>
            </a:r>
          </a:p>
          <a:p>
            <a:pPr marL="109537">
              <a:spcBef>
                <a:spcPts val="400"/>
              </a:spcBef>
              <a:buClr>
                <a:schemeClr val="accent1"/>
              </a:buClr>
              <a:buSzPct val="68000"/>
              <a:defRPr/>
            </a:pPr>
            <a:endParaRPr lang="en-US" sz="800" kern="0" dirty="0">
              <a:latin typeface="Century Gothic" panose="020B0502020202020204" pitchFamily="34" charset="0"/>
              <a:cs typeface="Arial" pitchFamily="34" charset="0"/>
            </a:endParaRPr>
          </a:p>
          <a:p>
            <a:r>
              <a:rPr lang="en-US" dirty="0"/>
              <a:t>*Consult with a Pre-Health Advisor before taking pre-req sciences abroad</a:t>
            </a:r>
          </a:p>
        </p:txBody>
      </p:sp>
      <p:pic>
        <p:nvPicPr>
          <p:cNvPr id="3076" name="Picture 4" descr="Image result for di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2068" y="5729532"/>
            <a:ext cx="3104832" cy="96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8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952927790"/>
              </p:ext>
            </p:extLst>
          </p:nvPr>
        </p:nvGraphicFramePr>
        <p:xfrm>
          <a:off x="156022" y="1799480"/>
          <a:ext cx="8935451" cy="3771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Connector 18"/>
          <p:cNvCxnSpPr>
            <a:cxnSpLocks/>
          </p:cNvCxnSpPr>
          <p:nvPr/>
        </p:nvCxnSpPr>
        <p:spPr>
          <a:xfrm>
            <a:off x="593006" y="880253"/>
            <a:ext cx="7709828" cy="0"/>
          </a:xfrm>
          <a:prstGeom prst="line">
            <a:avLst/>
          </a:prstGeom>
          <a:ln w="76200">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 name="Picture 2" descr="http://images.clipartpanda.com/airplane-clipart-no-background-Airplane_silhouette-300x300.png"/>
          <p:cNvPicPr>
            <a:picLocks noChangeAspect="1" noChangeArrowheads="1"/>
          </p:cNvPicPr>
          <p:nvPr/>
        </p:nvPicPr>
        <p:blipFill>
          <a:blip r:embed="rId8"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601579" y="307781"/>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42930" y="-8666"/>
            <a:ext cx="7469605" cy="830997"/>
          </a:xfrm>
          <a:prstGeom prst="rect">
            <a:avLst/>
          </a:prstGeom>
          <a:noFill/>
        </p:spPr>
        <p:txBody>
          <a:bodyPr wrap="square" rtlCol="0">
            <a:spAutoFit/>
          </a:bodyPr>
          <a:lstStyle/>
          <a:p>
            <a:pPr algn="ctr"/>
            <a:r>
              <a:rPr lang="en-US" sz="4800" b="1" dirty="0">
                <a:solidFill>
                  <a:srgbClr val="000066"/>
                </a:solidFill>
                <a:latin typeface="Century Gothic" panose="020B0502020202020204" pitchFamily="34" charset="0"/>
              </a:rPr>
              <a:t>Why Study Abroad?</a:t>
            </a:r>
          </a:p>
        </p:txBody>
      </p:sp>
      <p:sp>
        <p:nvSpPr>
          <p:cNvPr id="2" name="TextBox 1"/>
          <p:cNvSpPr txBox="1"/>
          <p:nvPr/>
        </p:nvSpPr>
        <p:spPr>
          <a:xfrm>
            <a:off x="769473" y="4763278"/>
            <a:ext cx="7270941" cy="923330"/>
          </a:xfrm>
          <a:prstGeom prst="rect">
            <a:avLst/>
          </a:prstGeom>
          <a:noFill/>
        </p:spPr>
        <p:txBody>
          <a:bodyPr wrap="square" rtlCol="0">
            <a:spAutoFit/>
          </a:bodyPr>
          <a:lstStyle/>
          <a:p>
            <a:pPr algn="ctr"/>
            <a:endParaRPr lang="en-US" dirty="0">
              <a:solidFill>
                <a:srgbClr val="FF0000"/>
              </a:solidFill>
            </a:endParaRPr>
          </a:p>
          <a:p>
            <a:pPr algn="ctr"/>
            <a:r>
              <a:rPr lang="en-US" b="1" dirty="0"/>
              <a:t>Have fun, meet new people, and TRAVEL!</a:t>
            </a:r>
          </a:p>
          <a:p>
            <a:pPr algn="ctr"/>
            <a:endParaRPr lang="en-US" dirty="0">
              <a:solidFill>
                <a:srgbClr val="FF0000"/>
              </a:solidFill>
            </a:endParaRPr>
          </a:p>
        </p:txBody>
      </p:sp>
    </p:spTree>
    <p:extLst>
      <p:ext uri="{BB962C8B-B14F-4D97-AF65-F5344CB8AC3E}">
        <p14:creationId xmlns:p14="http://schemas.microsoft.com/office/powerpoint/2010/main" val="64491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4294967295"/>
          </p:nvPr>
        </p:nvSpPr>
        <p:spPr>
          <a:xfrm>
            <a:off x="472971" y="1400386"/>
            <a:ext cx="5532438" cy="5000625"/>
          </a:xfrm>
        </p:spPr>
        <p:txBody>
          <a:bodyPr rtlCol="0">
            <a:normAutofit/>
          </a:bodyPr>
          <a:lstStyle/>
          <a:p>
            <a:pPr marL="115888" indent="-6350" eaLnBrk="1" fontAlgn="auto" hangingPunct="1">
              <a:lnSpc>
                <a:spcPct val="80000"/>
              </a:lnSpc>
              <a:spcAft>
                <a:spcPts val="0"/>
              </a:spcAft>
              <a:buFont typeface="Wingdings 3" charset="0"/>
              <a:buNone/>
              <a:defRPr/>
            </a:pPr>
            <a:r>
              <a:rPr lang="en-US" sz="2400" b="1" u="sng" dirty="0">
                <a:solidFill>
                  <a:srgbClr val="000000"/>
                </a:solidFill>
                <a:latin typeface="Century Gothic" panose="020B0502020202020204" pitchFamily="34" charset="0"/>
                <a:cs typeface="Arial" charset="0"/>
              </a:rPr>
              <a:t>First</a:t>
            </a:r>
            <a:r>
              <a:rPr lang="en-US" sz="2400" b="1" dirty="0">
                <a:solidFill>
                  <a:srgbClr val="000000"/>
                </a:solidFill>
                <a:latin typeface="Century Gothic" panose="020B0502020202020204" pitchFamily="34" charset="0"/>
                <a:cs typeface="Arial" charset="0"/>
              </a:rPr>
              <a:t>: FIND YOUR PRICE POINT!</a:t>
            </a:r>
          </a:p>
          <a:p>
            <a:pPr marL="109538" indent="0">
              <a:lnSpc>
                <a:spcPct val="80000"/>
              </a:lnSpc>
              <a:buNone/>
              <a:defRPr/>
            </a:pPr>
            <a:endParaRPr lang="en-US" sz="2400" dirty="0">
              <a:solidFill>
                <a:srgbClr val="000000"/>
              </a:solidFill>
              <a:latin typeface="Century Gothic" panose="020B0502020202020204" pitchFamily="34" charset="0"/>
              <a:cs typeface="Arial" charset="0"/>
            </a:endParaRPr>
          </a:p>
          <a:p>
            <a:pPr marL="395288" indent="-285750">
              <a:lnSpc>
                <a:spcPct val="80000"/>
              </a:lnSpc>
              <a:defRPr/>
            </a:pPr>
            <a:r>
              <a:rPr lang="en-US" sz="2400" dirty="0">
                <a:solidFill>
                  <a:srgbClr val="000000"/>
                </a:solidFill>
                <a:latin typeface="Century Gothic" panose="020B0502020202020204" pitchFamily="34" charset="0"/>
                <a:cs typeface="Arial" charset="0"/>
              </a:rPr>
              <a:t>A Non-Creighton program </a:t>
            </a:r>
            <a:r>
              <a:rPr lang="en-US" sz="2400" u="sng" dirty="0">
                <a:solidFill>
                  <a:srgbClr val="000000"/>
                </a:solidFill>
                <a:latin typeface="Century Gothic" panose="020B0502020202020204" pitchFamily="34" charset="0"/>
                <a:cs typeface="Arial" charset="0"/>
              </a:rPr>
              <a:t>may</a:t>
            </a:r>
            <a:r>
              <a:rPr lang="en-US" sz="2400" dirty="0">
                <a:solidFill>
                  <a:srgbClr val="000000"/>
                </a:solidFill>
                <a:latin typeface="Century Gothic" panose="020B0502020202020204" pitchFamily="34" charset="0"/>
                <a:cs typeface="Arial" charset="0"/>
              </a:rPr>
              <a:t> cost the same as, more, or less than your current Creighton bill.  </a:t>
            </a:r>
          </a:p>
          <a:p>
            <a:pPr marL="115888" indent="-6350" eaLnBrk="1" fontAlgn="auto" hangingPunct="1">
              <a:lnSpc>
                <a:spcPct val="80000"/>
              </a:lnSpc>
              <a:spcAft>
                <a:spcPts val="0"/>
              </a:spcAft>
              <a:buFont typeface="Wingdings 3" charset="0"/>
              <a:buNone/>
              <a:defRPr/>
            </a:pPr>
            <a:endParaRPr lang="en-US" sz="2400" dirty="0">
              <a:solidFill>
                <a:srgbClr val="000000"/>
              </a:solidFill>
              <a:latin typeface="Century Gothic" panose="020B0502020202020204" pitchFamily="34" charset="0"/>
              <a:cs typeface="Arial" charset="0"/>
            </a:endParaRPr>
          </a:p>
          <a:p>
            <a:pPr marL="395288" indent="-285750">
              <a:lnSpc>
                <a:spcPct val="80000"/>
              </a:lnSpc>
              <a:defRPr/>
            </a:pPr>
            <a:r>
              <a:rPr lang="en-US" sz="2400" dirty="0">
                <a:solidFill>
                  <a:srgbClr val="000000"/>
                </a:solidFill>
                <a:latin typeface="Century Gothic" panose="020B0502020202020204" pitchFamily="34" charset="0"/>
                <a:cs typeface="Arial" charset="0"/>
              </a:rPr>
              <a:t>Check the Nest and talk with your family to find out what you pay and if an outside program is a better deal for you.</a:t>
            </a:r>
            <a:endParaRPr lang="en-US" sz="2400" dirty="0">
              <a:solidFill>
                <a:schemeClr val="tx1">
                  <a:lumMod val="50000"/>
                  <a:lumOff val="50000"/>
                </a:schemeClr>
              </a:solidFill>
              <a:latin typeface="Arial" charset="0"/>
              <a:cs typeface="Arial" charset="0"/>
            </a:endParaRPr>
          </a:p>
        </p:txBody>
      </p:sp>
      <p:sp>
        <p:nvSpPr>
          <p:cNvPr id="5" name="Rectangle 2"/>
          <p:cNvSpPr txBox="1">
            <a:spLocks/>
          </p:cNvSpPr>
          <p:nvPr/>
        </p:nvSpPr>
        <p:spPr bwMode="auto">
          <a:xfrm>
            <a:off x="-873551" y="194780"/>
            <a:ext cx="8686800" cy="1143000"/>
          </a:xfrm>
          <a:prstGeom prst="rect">
            <a:avLst/>
          </a:prstGeom>
          <a:noFill/>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90000"/>
              </a:lnSpc>
              <a:defRPr/>
            </a:pPr>
            <a:r>
              <a:rPr lang="en-US" altLang="en-US" sz="3600" b="1" dirty="0">
                <a:solidFill>
                  <a:srgbClr val="000066"/>
                </a:solidFill>
                <a:latin typeface="Century Gothic" panose="020B0502020202020204" pitchFamily="34" charset="0"/>
              </a:rPr>
              <a:t>Estimated Cost Calculator</a:t>
            </a:r>
          </a:p>
        </p:txBody>
      </p:sp>
      <p:cxnSp>
        <p:nvCxnSpPr>
          <p:cNvPr id="7" name="Straight Connector 6"/>
          <p:cNvCxnSpPr>
            <a:cxnSpLocks/>
          </p:cNvCxnSpPr>
          <p:nvPr/>
        </p:nvCxnSpPr>
        <p:spPr>
          <a:xfrm>
            <a:off x="646386" y="872697"/>
            <a:ext cx="7443514" cy="479"/>
          </a:xfrm>
          <a:prstGeom prst="line">
            <a:avLst/>
          </a:prstGeom>
          <a:ln w="76200">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495473" y="276861"/>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0915" y="1603727"/>
            <a:ext cx="3055776" cy="40743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21108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71847" y="99632"/>
            <a:ext cx="4338047" cy="646331"/>
          </a:xfrm>
          <a:prstGeom prst="rect">
            <a:avLst/>
          </a:prstGeom>
          <a:noFill/>
        </p:spPr>
        <p:txBody>
          <a:bodyPr wrap="none" rtlCol="0">
            <a:spAutoFit/>
          </a:bodyPr>
          <a:lstStyle/>
          <a:p>
            <a:pPr algn="ctr"/>
            <a:r>
              <a:rPr lang="en-US" sz="3600" b="1" dirty="0">
                <a:solidFill>
                  <a:srgbClr val="000066"/>
                </a:solidFill>
                <a:latin typeface="Century Gothic" panose="020B0502020202020204" pitchFamily="34" charset="0"/>
              </a:rPr>
              <a:t>Tips to Get Started</a:t>
            </a:r>
          </a:p>
        </p:txBody>
      </p:sp>
      <p:cxnSp>
        <p:nvCxnSpPr>
          <p:cNvPr id="13" name="Straight Connector 12"/>
          <p:cNvCxnSpPr>
            <a:cxnSpLocks/>
          </p:cNvCxnSpPr>
          <p:nvPr/>
        </p:nvCxnSpPr>
        <p:spPr>
          <a:xfrm flipV="1">
            <a:off x="619146" y="810113"/>
            <a:ext cx="7470754" cy="42650"/>
          </a:xfrm>
          <a:prstGeom prst="line">
            <a:avLst/>
          </a:prstGeom>
          <a:ln w="76200">
            <a:solidFill>
              <a:srgbClr val="0000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27006" y="145143"/>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19146" y="1243824"/>
            <a:ext cx="8328115" cy="4647426"/>
          </a:xfrm>
          <a:prstGeom prst="rect">
            <a:avLst/>
          </a:prstGeom>
        </p:spPr>
        <p:txBody>
          <a:bodyPr wrap="square">
            <a:spAutoFit/>
          </a:bodyPr>
          <a:lstStyle/>
          <a:p>
            <a:pPr>
              <a:spcBef>
                <a:spcPct val="0"/>
              </a:spcBef>
            </a:pPr>
            <a:r>
              <a:rPr lang="en-US" altLang="en-US" b="1" dirty="0">
                <a:solidFill>
                  <a:srgbClr val="C00000"/>
                </a:solidFill>
                <a:latin typeface="Century Gothic" panose="020B0502020202020204" pitchFamily="34" charset="0"/>
              </a:rPr>
              <a:t>Start early. </a:t>
            </a:r>
            <a:r>
              <a:rPr lang="en-US" altLang="en-US" dirty="0">
                <a:latin typeface="Century Gothic" panose="020B0502020202020204" pitchFamily="34" charset="0"/>
              </a:rPr>
              <a:t>6-12 months out, you should start talking to your academic advisor and the Global Engagement Office.</a:t>
            </a:r>
          </a:p>
          <a:p>
            <a:pPr>
              <a:spcBef>
                <a:spcPct val="0"/>
              </a:spcBef>
            </a:pPr>
            <a:r>
              <a:rPr lang="en-US" altLang="en-US" dirty="0">
                <a:latin typeface="Century Gothic" panose="020B0502020202020204" pitchFamily="34" charset="0"/>
              </a:rPr>
              <a:t>	View the </a:t>
            </a:r>
            <a:r>
              <a:rPr lang="en-US" altLang="en-US" dirty="0">
                <a:latin typeface="Century Gothic" panose="020B0502020202020204" pitchFamily="34" charset="0"/>
                <a:hlinkClick r:id="rId4"/>
              </a:rPr>
              <a:t>Sample Course Plans </a:t>
            </a:r>
            <a:r>
              <a:rPr lang="en-US" altLang="en-US" dirty="0">
                <a:latin typeface="Century Gothic" panose="020B0502020202020204" pitchFamily="34" charset="0"/>
              </a:rPr>
              <a:t>on the Study Abroad Website</a:t>
            </a:r>
          </a:p>
          <a:p>
            <a:pPr>
              <a:spcBef>
                <a:spcPct val="0"/>
              </a:spcBef>
            </a:pPr>
            <a:endParaRPr lang="en-US" altLang="en-US" sz="1600" dirty="0">
              <a:latin typeface="Century Gothic" panose="020B0502020202020204" pitchFamily="34" charset="0"/>
            </a:endParaRPr>
          </a:p>
          <a:p>
            <a:pPr>
              <a:spcBef>
                <a:spcPct val="0"/>
              </a:spcBef>
            </a:pPr>
            <a:r>
              <a:rPr lang="en-US" altLang="en-US" b="1" dirty="0">
                <a:solidFill>
                  <a:srgbClr val="C00000"/>
                </a:solidFill>
                <a:latin typeface="Century Gothic" panose="020B0502020202020204" pitchFamily="34" charset="0"/>
              </a:rPr>
              <a:t>Do some digging.  </a:t>
            </a:r>
            <a:r>
              <a:rPr lang="en-US" altLang="en-US" dirty="0">
                <a:latin typeface="Century Gothic" panose="020B0502020202020204" pitchFamily="34" charset="0"/>
              </a:rPr>
              <a:t>Go to the study abroad website &amp; check out programs.</a:t>
            </a:r>
          </a:p>
          <a:p>
            <a:pPr>
              <a:spcBef>
                <a:spcPct val="0"/>
              </a:spcBef>
            </a:pPr>
            <a:endParaRPr lang="en-US" altLang="en-US" sz="1600" b="1" dirty="0">
              <a:solidFill>
                <a:srgbClr val="C00000"/>
              </a:solidFill>
              <a:latin typeface="Century Gothic" panose="020B0502020202020204" pitchFamily="34" charset="0"/>
            </a:endParaRPr>
          </a:p>
          <a:p>
            <a:pPr>
              <a:spcBef>
                <a:spcPct val="0"/>
              </a:spcBef>
            </a:pPr>
            <a:r>
              <a:rPr lang="en-US" altLang="en-US" b="1" dirty="0">
                <a:solidFill>
                  <a:srgbClr val="C00000"/>
                </a:solidFill>
                <a:latin typeface="Century Gothic" panose="020B0502020202020204" pitchFamily="34" charset="0"/>
              </a:rPr>
              <a:t>Talk to an expert.  </a:t>
            </a:r>
            <a:r>
              <a:rPr lang="en-US" altLang="en-US" dirty="0">
                <a:latin typeface="Century Gothic" panose="020B0502020202020204" pitchFamily="34" charset="0"/>
              </a:rPr>
              <a:t>Speak with a student Peer Advisor!  Office hours and contact info are on the Study Abroad website.</a:t>
            </a:r>
          </a:p>
          <a:p>
            <a:pPr>
              <a:spcBef>
                <a:spcPct val="0"/>
              </a:spcBef>
            </a:pPr>
            <a:endParaRPr lang="en-US" altLang="en-US" sz="1400" dirty="0">
              <a:latin typeface="Century Gothic" panose="020B0502020202020204" pitchFamily="34" charset="0"/>
            </a:endParaRPr>
          </a:p>
          <a:p>
            <a:pPr>
              <a:spcBef>
                <a:spcPct val="0"/>
              </a:spcBef>
            </a:pPr>
            <a:r>
              <a:rPr lang="en-US" altLang="en-US" b="1" dirty="0">
                <a:solidFill>
                  <a:srgbClr val="C00000"/>
                </a:solidFill>
                <a:latin typeface="Century Gothic" panose="020B0502020202020204" pitchFamily="34" charset="0"/>
              </a:rPr>
              <a:t>Meet with a Global Programs Coordinator.  </a:t>
            </a:r>
            <a:r>
              <a:rPr lang="en-US" altLang="en-US" dirty="0">
                <a:latin typeface="Century Gothic" panose="020B0502020202020204" pitchFamily="34" charset="0"/>
              </a:rPr>
              <a:t>GP Coordinator open hours are </a:t>
            </a:r>
            <a:r>
              <a:rPr lang="en-US" altLang="en-US" b="1" dirty="0">
                <a:latin typeface="Century Gothic" panose="020B0502020202020204" pitchFamily="34" charset="0"/>
              </a:rPr>
              <a:t>Tuesdays and Wednesdays from 9-11am</a:t>
            </a:r>
            <a:r>
              <a:rPr lang="en-US" altLang="en-US" dirty="0">
                <a:latin typeface="Century Gothic" panose="020B0502020202020204" pitchFamily="34" charset="0"/>
              </a:rPr>
              <a:t>.  Drop in to ask a question or get more information about programs.  </a:t>
            </a:r>
          </a:p>
          <a:p>
            <a:pPr>
              <a:spcBef>
                <a:spcPct val="0"/>
              </a:spcBef>
            </a:pPr>
            <a:endParaRPr lang="en-US" altLang="en-US" sz="1600" dirty="0">
              <a:latin typeface="Century Gothic" panose="020B0502020202020204" pitchFamily="34" charset="0"/>
            </a:endParaRPr>
          </a:p>
          <a:p>
            <a:pPr>
              <a:spcBef>
                <a:spcPct val="0"/>
              </a:spcBef>
            </a:pPr>
            <a:r>
              <a:rPr lang="en-US" altLang="en-US" dirty="0">
                <a:latin typeface="Century Gothic" panose="020B0502020202020204" pitchFamily="34" charset="0"/>
              </a:rPr>
              <a:t>**You can also set up a meeting on Creighton Connect or by calling the GEO.</a:t>
            </a:r>
          </a:p>
          <a:p>
            <a:pPr>
              <a:spcBef>
                <a:spcPct val="0"/>
              </a:spcBef>
            </a:pPr>
            <a:endParaRPr lang="en-US" altLang="en-US" dirty="0">
              <a:latin typeface="Century Gothic" panose="020B0502020202020204" pitchFamily="34" charset="0"/>
            </a:endParaRPr>
          </a:p>
        </p:txBody>
      </p:sp>
    </p:spTree>
    <p:extLst>
      <p:ext uri="{BB962C8B-B14F-4D97-AF65-F5344CB8AC3E}">
        <p14:creationId xmlns:p14="http://schemas.microsoft.com/office/powerpoint/2010/main" val="312007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3581" y="151752"/>
            <a:ext cx="5131533" cy="646331"/>
          </a:xfrm>
          <a:prstGeom prst="rect">
            <a:avLst/>
          </a:prstGeom>
          <a:noFill/>
        </p:spPr>
        <p:txBody>
          <a:bodyPr wrap="none" rtlCol="0">
            <a:spAutoFit/>
          </a:bodyPr>
          <a:lstStyle/>
          <a:p>
            <a:pPr algn="ctr"/>
            <a:r>
              <a:rPr lang="en-US" sz="3600" b="1" dirty="0">
                <a:solidFill>
                  <a:srgbClr val="000066"/>
                </a:solidFill>
                <a:latin typeface="Century Gothic" panose="020B0502020202020204" pitchFamily="34" charset="0"/>
              </a:rPr>
              <a:t>Application Deadlines</a:t>
            </a:r>
          </a:p>
        </p:txBody>
      </p:sp>
      <p:cxnSp>
        <p:nvCxnSpPr>
          <p:cNvPr id="13" name="Straight Connector 12"/>
          <p:cNvCxnSpPr>
            <a:cxnSpLocks/>
          </p:cNvCxnSpPr>
          <p:nvPr/>
        </p:nvCxnSpPr>
        <p:spPr>
          <a:xfrm>
            <a:off x="665076" y="856546"/>
            <a:ext cx="7375338" cy="684"/>
          </a:xfrm>
          <a:prstGeom prst="line">
            <a:avLst/>
          </a:prstGeom>
          <a:ln w="76200">
            <a:solidFill>
              <a:srgbClr val="0000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42772" y="287033"/>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847" y="1288685"/>
            <a:ext cx="8040633" cy="738664"/>
          </a:xfrm>
          <a:prstGeom prst="rect">
            <a:avLst/>
          </a:prstGeom>
          <a:noFill/>
        </p:spPr>
        <p:txBody>
          <a:bodyPr wrap="square" rtlCol="0">
            <a:spAutoFit/>
          </a:bodyPr>
          <a:lstStyle/>
          <a:p>
            <a:pPr>
              <a:spcBef>
                <a:spcPct val="0"/>
              </a:spcBef>
            </a:pPr>
            <a:r>
              <a:rPr lang="en-US" altLang="en-US" sz="2400" b="1" dirty="0">
                <a:solidFill>
                  <a:srgbClr val="C51B23"/>
                </a:solidFill>
                <a:latin typeface="Century Gothic" panose="020B0502020202020204" pitchFamily="34" charset="0"/>
              </a:rPr>
              <a:t>Remember the deadlines to apply…</a:t>
            </a:r>
          </a:p>
          <a:p>
            <a:pPr lvl="1">
              <a:spcBef>
                <a:spcPct val="0"/>
              </a:spcBef>
            </a:pPr>
            <a:endParaRPr lang="en-US" altLang="en-US" dirty="0">
              <a:latin typeface="Century Gothic" panose="020B0502020202020204" pitchFamily="34" charset="0"/>
            </a:endParaRPr>
          </a:p>
        </p:txBody>
      </p:sp>
      <p:graphicFrame>
        <p:nvGraphicFramePr>
          <p:cNvPr id="10" name="Group 75"/>
          <p:cNvGraphicFramePr>
            <a:graphicFrameLocks/>
          </p:cNvGraphicFramePr>
          <p:nvPr>
            <p:extLst>
              <p:ext uri="{D42A27DB-BD31-4B8C-83A1-F6EECF244321}">
                <p14:modId xmlns:p14="http://schemas.microsoft.com/office/powerpoint/2010/main" val="2457082576"/>
              </p:ext>
            </p:extLst>
          </p:nvPr>
        </p:nvGraphicFramePr>
        <p:xfrm>
          <a:off x="677165" y="2168229"/>
          <a:ext cx="8236572" cy="2997594"/>
        </p:xfrm>
        <a:graphic>
          <a:graphicData uri="http://schemas.openxmlformats.org/drawingml/2006/table">
            <a:tbl>
              <a:tblPr/>
              <a:tblGrid>
                <a:gridCol w="4681842">
                  <a:extLst>
                    <a:ext uri="{9D8B030D-6E8A-4147-A177-3AD203B41FA5}">
                      <a16:colId xmlns:a16="http://schemas.microsoft.com/office/drawing/2014/main" val="20000"/>
                    </a:ext>
                  </a:extLst>
                </a:gridCol>
                <a:gridCol w="3554730">
                  <a:extLst>
                    <a:ext uri="{9D8B030D-6E8A-4147-A177-3AD203B41FA5}">
                      <a16:colId xmlns:a16="http://schemas.microsoft.com/office/drawing/2014/main" val="20001"/>
                    </a:ext>
                  </a:extLst>
                </a:gridCol>
              </a:tblGrid>
              <a:tr h="727364">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a:ln>
                            <a:noFill/>
                          </a:ln>
                          <a:solidFill>
                            <a:schemeClr val="tx1"/>
                          </a:solidFill>
                          <a:effectLst/>
                          <a:latin typeface="Century Gothic" panose="020B0502020202020204" pitchFamily="34" charset="0"/>
                          <a:cs typeface="Arial" pitchFamily="34" charset="0"/>
                        </a:rPr>
                        <a:t>Term of Participation</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a:ln>
                            <a:noFill/>
                          </a:ln>
                          <a:solidFill>
                            <a:schemeClr val="tx1"/>
                          </a:solidFill>
                          <a:effectLst/>
                          <a:latin typeface="Century Gothic" panose="020B0502020202020204" pitchFamily="34" charset="0"/>
                          <a:cs typeface="Arial" pitchFamily="34" charset="0"/>
                        </a:rPr>
                        <a:t>Creighton Application Deadline</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70116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Fall Semester or Academic Year</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March 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1969">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Spring Semester</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October 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1969">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Summer Term and FLPA trips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March 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TextBox 6"/>
          <p:cNvSpPr txBox="1">
            <a:spLocks noChangeArrowheads="1"/>
          </p:cNvSpPr>
          <p:nvPr/>
        </p:nvSpPr>
        <p:spPr bwMode="auto">
          <a:xfrm>
            <a:off x="740229" y="5486400"/>
            <a:ext cx="7620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pitchFamily="34"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pitchFamily="34"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9pPr>
          </a:lstStyle>
          <a:p>
            <a:pPr algn="ctr" eaLnBrk="1" hangingPunct="1">
              <a:spcBef>
                <a:spcPct val="0"/>
              </a:spcBef>
              <a:buFontTx/>
              <a:buNone/>
            </a:pPr>
            <a:r>
              <a:rPr lang="en-US" altLang="en-US" sz="1700" b="1" dirty="0">
                <a:solidFill>
                  <a:srgbClr val="C00000"/>
                </a:solidFill>
              </a:rPr>
              <a:t>Submit as early as possible!  </a:t>
            </a:r>
            <a:r>
              <a:rPr lang="en-US" altLang="en-US" sz="1700" b="1" u="sng" dirty="0">
                <a:solidFill>
                  <a:srgbClr val="C00000"/>
                </a:solidFill>
              </a:rPr>
              <a:t>An outside program’s deadline may differ from the Creighton application.</a:t>
            </a:r>
          </a:p>
        </p:txBody>
      </p:sp>
    </p:spTree>
    <p:extLst>
      <p:ext uri="{BB962C8B-B14F-4D97-AF65-F5344CB8AC3E}">
        <p14:creationId xmlns:p14="http://schemas.microsoft.com/office/powerpoint/2010/main" val="1120854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13451" y="5824488"/>
            <a:ext cx="4053393" cy="100744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12269">
            <a:off x="759568" y="1769825"/>
            <a:ext cx="2231773" cy="2695903"/>
          </a:xfrm>
          <a:prstGeom prst="rect">
            <a:avLst/>
          </a:prstGeom>
        </p:spPr>
      </p:pic>
      <p:pic>
        <p:nvPicPr>
          <p:cNvPr id="1026" name="Picture 2" descr="Image may contain: 3 people, outd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57281">
            <a:off x="5346983" y="3707618"/>
            <a:ext cx="2178685" cy="16340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1 person, outdoor and wa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14548">
            <a:off x="3407403" y="3367964"/>
            <a:ext cx="1442374" cy="2395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automatic alt text availa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1687" y="739414"/>
            <a:ext cx="2636783" cy="17578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may contain: 8 people, people smil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04915">
            <a:off x="6498473" y="1487035"/>
            <a:ext cx="2399679" cy="171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63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6028" y="2210540"/>
            <a:ext cx="8607970" cy="2272683"/>
          </a:xfrm>
          <a:prstGeom prst="rect">
            <a:avLst/>
          </a:prstGeom>
        </p:spPr>
      </p:pic>
    </p:spTree>
    <p:extLst>
      <p:ext uri="{BB962C8B-B14F-4D97-AF65-F5344CB8AC3E}">
        <p14:creationId xmlns:p14="http://schemas.microsoft.com/office/powerpoint/2010/main" val="752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466184" y="1234378"/>
            <a:ext cx="3414858" cy="2609636"/>
          </a:xfrm>
          <a:prstGeom prst="rect">
            <a:avLst/>
          </a:prstGeom>
          <a:solidFill>
            <a:schemeClr val="accent5">
              <a:lumMod val="5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70022" y="4039871"/>
            <a:ext cx="3414858" cy="2609636"/>
          </a:xfrm>
          <a:prstGeom prst="rect">
            <a:avLst/>
          </a:prstGeom>
          <a:solidFill>
            <a:schemeClr val="accent5">
              <a:lumMod val="5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8507" y="4039871"/>
            <a:ext cx="3414858" cy="2609636"/>
          </a:xfrm>
          <a:prstGeom prst="rect">
            <a:avLst/>
          </a:prstGeom>
          <a:solidFill>
            <a:schemeClr val="accent5">
              <a:lumMod val="5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48507" y="1234378"/>
            <a:ext cx="3414858" cy="2609636"/>
          </a:xfrm>
          <a:prstGeom prst="rect">
            <a:avLst/>
          </a:prstGeom>
          <a:solidFill>
            <a:schemeClr val="accent5">
              <a:lumMod val="5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957" y="334485"/>
            <a:ext cx="8771235" cy="692497"/>
          </a:xfrm>
          <a:prstGeom prst="rect">
            <a:avLst/>
          </a:prstGeom>
          <a:noFill/>
        </p:spPr>
        <p:txBody>
          <a:bodyPr wrap="square" rtlCol="0">
            <a:spAutoFit/>
          </a:bodyPr>
          <a:lstStyle/>
          <a:p>
            <a:pPr algn="ctr"/>
            <a:r>
              <a:rPr lang="en-US" sz="3900" b="1" dirty="0">
                <a:solidFill>
                  <a:srgbClr val="000066"/>
                </a:solidFill>
                <a:latin typeface="Century Gothic" panose="020B0502020202020204" pitchFamily="34" charset="0"/>
              </a:rPr>
              <a:t>Am I eligible to study abroad?</a:t>
            </a:r>
            <a:endParaRPr lang="en-US" sz="3900" b="1" dirty="0">
              <a:solidFill>
                <a:srgbClr val="000066"/>
              </a:solidFill>
            </a:endParaRPr>
          </a:p>
        </p:txBody>
      </p:sp>
      <p:sp>
        <p:nvSpPr>
          <p:cNvPr id="3" name="Rectangle 2"/>
          <p:cNvSpPr/>
          <p:nvPr/>
        </p:nvSpPr>
        <p:spPr>
          <a:xfrm>
            <a:off x="5051644" y="1565761"/>
            <a:ext cx="2243938" cy="1705082"/>
          </a:xfrm>
          <a:prstGeom prst="rect">
            <a:avLst/>
          </a:prstGeom>
        </p:spPr>
        <p:txBody>
          <a:bodyPr wrap="square">
            <a:spAutoFit/>
          </a:bodyPr>
          <a:lstStyle/>
          <a:p>
            <a:pPr>
              <a:lnSpc>
                <a:spcPct val="80000"/>
              </a:lnSpc>
            </a:pPr>
            <a:endParaRPr lang="en-US" altLang="en-US" sz="1400" dirty="0">
              <a:solidFill>
                <a:schemeClr val="accent5">
                  <a:lumMod val="75000"/>
                </a:schemeClr>
              </a:solidFill>
              <a:latin typeface="Century Gothic" panose="020B0502020202020204" pitchFamily="34" charset="0"/>
              <a:cs typeface="Arial" pitchFamily="34" charset="0"/>
            </a:endParaRPr>
          </a:p>
          <a:p>
            <a:pPr>
              <a:lnSpc>
                <a:spcPct val="80000"/>
              </a:lnSpc>
            </a:pPr>
            <a:r>
              <a:rPr lang="en-US" altLang="en-US" b="1" dirty="0">
                <a:solidFill>
                  <a:schemeClr val="accent5">
                    <a:lumMod val="75000"/>
                  </a:schemeClr>
                </a:solidFill>
                <a:latin typeface="Century Gothic" panose="020B0502020202020204" pitchFamily="34" charset="0"/>
                <a:cs typeface="Arial" pitchFamily="34" charset="0"/>
              </a:rPr>
              <a:t>Sophomore standing</a:t>
            </a:r>
          </a:p>
          <a:p>
            <a:pPr>
              <a:lnSpc>
                <a:spcPct val="80000"/>
              </a:lnSpc>
            </a:pPr>
            <a:endParaRPr lang="en-US" altLang="en-US" sz="600" b="1" dirty="0">
              <a:solidFill>
                <a:schemeClr val="accent5">
                  <a:lumMod val="75000"/>
                </a:schemeClr>
              </a:solidFill>
              <a:latin typeface="Century Gothic" panose="020B0502020202020204" pitchFamily="34" charset="0"/>
              <a:cs typeface="Arial" pitchFamily="34" charset="0"/>
            </a:endParaRPr>
          </a:p>
          <a:p>
            <a:pPr marL="285750" indent="-285750">
              <a:lnSpc>
                <a:spcPct val="80000"/>
              </a:lnSpc>
              <a:buFont typeface="Arial" panose="020B0604020202020204" pitchFamily="34" charset="0"/>
              <a:buChar char="•"/>
            </a:pPr>
            <a:endParaRPr lang="en-US" altLang="en-US" sz="500" dirty="0">
              <a:solidFill>
                <a:schemeClr val="accent5">
                  <a:lumMod val="75000"/>
                </a:schemeClr>
              </a:solidFill>
              <a:latin typeface="Century Gothic" panose="020B0502020202020204" pitchFamily="34" charset="0"/>
              <a:cs typeface="Arial" pitchFamily="34" charset="0"/>
            </a:endParaRPr>
          </a:p>
          <a:p>
            <a:pPr marL="285750" indent="-285750">
              <a:lnSpc>
                <a:spcPct val="80000"/>
              </a:lnSpc>
              <a:buFont typeface="Arial" panose="020B0604020202020204" pitchFamily="34" charset="0"/>
              <a:buChar char="•"/>
            </a:pPr>
            <a:r>
              <a:rPr lang="en-US" altLang="en-US" sz="1400" dirty="0">
                <a:solidFill>
                  <a:schemeClr val="accent5">
                    <a:lumMod val="75000"/>
                  </a:schemeClr>
                </a:solidFill>
                <a:latin typeface="Century Gothic" panose="020B0502020202020204" pitchFamily="34" charset="0"/>
                <a:cs typeface="Arial" pitchFamily="34" charset="0"/>
              </a:rPr>
              <a:t>Completion of 2 full semesters on the Creighton campus before going abroad</a:t>
            </a:r>
          </a:p>
        </p:txBody>
      </p:sp>
      <p:sp>
        <p:nvSpPr>
          <p:cNvPr id="5" name="Rectangle 4"/>
          <p:cNvSpPr/>
          <p:nvPr/>
        </p:nvSpPr>
        <p:spPr>
          <a:xfrm>
            <a:off x="1226413" y="4204992"/>
            <a:ext cx="2259046" cy="2294474"/>
          </a:xfrm>
          <a:prstGeom prst="rect">
            <a:avLst/>
          </a:prstGeom>
        </p:spPr>
        <p:txBody>
          <a:bodyPr wrap="square">
            <a:spAutoFit/>
          </a:bodyPr>
          <a:lstStyle/>
          <a:p>
            <a:pPr>
              <a:lnSpc>
                <a:spcPct val="90000"/>
              </a:lnSpc>
            </a:pPr>
            <a:r>
              <a:rPr lang="en-US" altLang="en-US" b="1" dirty="0">
                <a:solidFill>
                  <a:schemeClr val="accent5">
                    <a:lumMod val="75000"/>
                  </a:schemeClr>
                </a:solidFill>
                <a:latin typeface="Century Gothic" panose="020B0502020202020204" pitchFamily="34" charset="0"/>
                <a:cs typeface="Arial" pitchFamily="34" charset="0"/>
              </a:rPr>
              <a:t>No disciplinary sanctions:</a:t>
            </a:r>
          </a:p>
          <a:p>
            <a:pPr>
              <a:lnSpc>
                <a:spcPct val="90000"/>
              </a:lnSpc>
            </a:pPr>
            <a:endParaRPr lang="en-US" altLang="en-US" sz="700" b="1" dirty="0">
              <a:solidFill>
                <a:schemeClr val="accent5">
                  <a:lumMod val="75000"/>
                </a:schemeClr>
              </a:solidFill>
              <a:latin typeface="Century Gothic" panose="020B0502020202020204" pitchFamily="34" charset="0"/>
              <a:cs typeface="Arial" pitchFamily="34" charset="0"/>
            </a:endParaRPr>
          </a:p>
          <a:p>
            <a:pPr marL="285750" indent="-285750">
              <a:lnSpc>
                <a:spcPct val="90000"/>
              </a:lnSpc>
              <a:buFont typeface="Arial" panose="020B0604020202020204" pitchFamily="34" charset="0"/>
              <a:buChar char="•"/>
            </a:pPr>
            <a:r>
              <a:rPr lang="en-US" altLang="en-US" sz="1400" dirty="0">
                <a:solidFill>
                  <a:schemeClr val="accent5">
                    <a:lumMod val="75000"/>
                  </a:schemeClr>
                </a:solidFill>
                <a:latin typeface="Century Gothic" panose="020B0502020202020204" pitchFamily="34" charset="0"/>
                <a:cs typeface="Arial" pitchFamily="34" charset="0"/>
              </a:rPr>
              <a:t>Students on disciplinary probation are NOT eligible to apply for, or participate, in study abroad programs while on probation</a:t>
            </a:r>
          </a:p>
        </p:txBody>
      </p:sp>
      <p:sp>
        <p:nvSpPr>
          <p:cNvPr id="12" name="Rectangle 11"/>
          <p:cNvSpPr/>
          <p:nvPr/>
        </p:nvSpPr>
        <p:spPr>
          <a:xfrm>
            <a:off x="5145002" y="4406771"/>
            <a:ext cx="2057222" cy="1532727"/>
          </a:xfrm>
          <a:prstGeom prst="rect">
            <a:avLst/>
          </a:prstGeom>
        </p:spPr>
        <p:txBody>
          <a:bodyPr wrap="square">
            <a:spAutoFit/>
          </a:bodyPr>
          <a:lstStyle/>
          <a:p>
            <a:pPr>
              <a:lnSpc>
                <a:spcPct val="90000"/>
              </a:lnSpc>
            </a:pPr>
            <a:r>
              <a:rPr lang="en-US" altLang="en-US" b="1" dirty="0">
                <a:solidFill>
                  <a:schemeClr val="accent5">
                    <a:lumMod val="75000"/>
                  </a:schemeClr>
                </a:solidFill>
                <a:latin typeface="Century Gothic" panose="020B0502020202020204" pitchFamily="34" charset="0"/>
                <a:cs typeface="Arial" pitchFamily="34" charset="0"/>
              </a:rPr>
              <a:t>Good academic standing</a:t>
            </a:r>
          </a:p>
          <a:p>
            <a:pPr>
              <a:lnSpc>
                <a:spcPct val="90000"/>
              </a:lnSpc>
            </a:pPr>
            <a:endParaRPr lang="en-US" altLang="en-US" sz="1100" b="1" dirty="0">
              <a:solidFill>
                <a:schemeClr val="accent5">
                  <a:lumMod val="75000"/>
                </a:schemeClr>
              </a:solidFill>
              <a:latin typeface="Century Gothic" panose="020B0502020202020204" pitchFamily="34" charset="0"/>
              <a:cs typeface="Arial" pitchFamily="34" charset="0"/>
            </a:endParaRPr>
          </a:p>
          <a:p>
            <a:pPr marL="285750" indent="-285750">
              <a:lnSpc>
                <a:spcPct val="90000"/>
              </a:lnSpc>
              <a:buFont typeface="Arial" panose="020B0604020202020204" pitchFamily="34" charset="0"/>
              <a:buChar char="•"/>
            </a:pPr>
            <a:r>
              <a:rPr lang="en-US" altLang="en-US" sz="1400" dirty="0">
                <a:solidFill>
                  <a:schemeClr val="accent5">
                    <a:lumMod val="75000"/>
                  </a:schemeClr>
                </a:solidFill>
                <a:latin typeface="Century Gothic" panose="020B0502020202020204" pitchFamily="34" charset="0"/>
                <a:cs typeface="Arial" pitchFamily="34" charset="0"/>
              </a:rPr>
              <a:t>Satisfactory academic progress toward a degree</a:t>
            </a:r>
          </a:p>
        </p:txBody>
      </p:sp>
      <p:sp>
        <p:nvSpPr>
          <p:cNvPr id="15" name="Rectangle 14"/>
          <p:cNvSpPr/>
          <p:nvPr/>
        </p:nvSpPr>
        <p:spPr>
          <a:xfrm>
            <a:off x="1172371" y="1538922"/>
            <a:ext cx="2367130" cy="2000548"/>
          </a:xfrm>
          <a:prstGeom prst="rect">
            <a:avLst/>
          </a:prstGeom>
        </p:spPr>
        <p:txBody>
          <a:bodyPr wrap="square">
            <a:spAutoFit/>
          </a:bodyPr>
          <a:lstStyle/>
          <a:p>
            <a:pPr>
              <a:lnSpc>
                <a:spcPct val="80000"/>
              </a:lnSpc>
            </a:pPr>
            <a:endParaRPr lang="en-US" altLang="en-US" sz="1400" dirty="0">
              <a:solidFill>
                <a:schemeClr val="accent5">
                  <a:lumMod val="75000"/>
                </a:schemeClr>
              </a:solidFill>
              <a:latin typeface="Century Gothic" panose="020B0502020202020204" pitchFamily="34" charset="0"/>
              <a:cs typeface="Arial" pitchFamily="34" charset="0"/>
            </a:endParaRPr>
          </a:p>
          <a:p>
            <a:pPr>
              <a:lnSpc>
                <a:spcPct val="80000"/>
              </a:lnSpc>
            </a:pPr>
            <a:r>
              <a:rPr lang="en-US" altLang="en-US" b="1" dirty="0">
                <a:solidFill>
                  <a:schemeClr val="accent5">
                    <a:lumMod val="75000"/>
                  </a:schemeClr>
                </a:solidFill>
                <a:latin typeface="Century Gothic" panose="020B0502020202020204" pitchFamily="34" charset="0"/>
                <a:cs typeface="Arial" pitchFamily="34" charset="0"/>
              </a:rPr>
              <a:t>2.5 GPA</a:t>
            </a:r>
          </a:p>
          <a:p>
            <a:pPr>
              <a:lnSpc>
                <a:spcPct val="80000"/>
              </a:lnSpc>
            </a:pPr>
            <a:endParaRPr lang="en-US" altLang="en-US" sz="900" b="1" dirty="0">
              <a:solidFill>
                <a:schemeClr val="accent5">
                  <a:lumMod val="75000"/>
                </a:schemeClr>
              </a:solidFill>
              <a:latin typeface="Century Gothic" panose="020B0502020202020204" pitchFamily="34" charset="0"/>
              <a:cs typeface="Arial" pitchFamily="34" charset="0"/>
            </a:endParaRPr>
          </a:p>
          <a:p>
            <a:pPr marL="285750" indent="-285750">
              <a:lnSpc>
                <a:spcPct val="80000"/>
              </a:lnSpc>
              <a:buFont typeface="Arial" panose="020B0604020202020204" pitchFamily="34" charset="0"/>
              <a:buChar char="•"/>
            </a:pPr>
            <a:r>
              <a:rPr lang="en-US" altLang="en-US" sz="1400" dirty="0">
                <a:solidFill>
                  <a:schemeClr val="accent5">
                    <a:lumMod val="75000"/>
                  </a:schemeClr>
                </a:solidFill>
                <a:latin typeface="Century Gothic" panose="020B0502020202020204" pitchFamily="34" charset="0"/>
                <a:cs typeface="Arial" pitchFamily="34" charset="0"/>
              </a:rPr>
              <a:t>Some programs have higher GPA requirements, be sure to check the criteria for the program that you are considering.</a:t>
            </a:r>
          </a:p>
          <a:p>
            <a:pPr marL="285750" indent="-285750">
              <a:lnSpc>
                <a:spcPct val="80000"/>
              </a:lnSpc>
              <a:buFont typeface="Arial" panose="020B0604020202020204" pitchFamily="34" charset="0"/>
              <a:buChar char="•"/>
            </a:pPr>
            <a:endParaRPr lang="en-US" altLang="en-US" sz="1400" dirty="0">
              <a:solidFill>
                <a:schemeClr val="accent5">
                  <a:lumMod val="75000"/>
                </a:schemeClr>
              </a:solidFill>
              <a:latin typeface="Century Gothic" panose="020B0502020202020204" pitchFamily="34" charset="0"/>
              <a:cs typeface="Arial" pitchFamily="34" charset="0"/>
            </a:endParaRPr>
          </a:p>
          <a:p>
            <a:pPr>
              <a:lnSpc>
                <a:spcPct val="80000"/>
              </a:lnSpc>
              <a:buFont typeface="Wingdings 3" pitchFamily="18" charset="2"/>
              <a:buChar char=""/>
            </a:pPr>
            <a:endParaRPr lang="en-US" altLang="en-US" sz="1400" dirty="0">
              <a:solidFill>
                <a:schemeClr val="accent5">
                  <a:lumMod val="75000"/>
                </a:schemeClr>
              </a:solidFill>
              <a:latin typeface="Century Gothic" panose="020B0502020202020204" pitchFamily="34" charset="0"/>
              <a:cs typeface="Arial" pitchFamily="34" charset="0"/>
            </a:endParaRPr>
          </a:p>
        </p:txBody>
      </p:sp>
      <p:cxnSp>
        <p:nvCxnSpPr>
          <p:cNvPr id="11" name="Straight Connector 10"/>
          <p:cNvCxnSpPr>
            <a:cxnSpLocks/>
          </p:cNvCxnSpPr>
          <p:nvPr/>
        </p:nvCxnSpPr>
        <p:spPr>
          <a:xfrm flipV="1">
            <a:off x="607943" y="1071689"/>
            <a:ext cx="7867339" cy="30074"/>
          </a:xfrm>
          <a:prstGeom prst="line">
            <a:avLst/>
          </a:prstGeom>
          <a:ln w="76200">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849304" y="409786"/>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1979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p:cNvCxnSpPr>
          <p:nvPr/>
        </p:nvCxnSpPr>
        <p:spPr>
          <a:xfrm flipV="1">
            <a:off x="622325" y="882316"/>
            <a:ext cx="7758363" cy="16042"/>
          </a:xfrm>
          <a:prstGeom prst="line">
            <a:avLst/>
          </a:prstGeom>
          <a:ln w="76200">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7408" y="172488"/>
            <a:ext cx="7614092" cy="584775"/>
          </a:xfrm>
          <a:prstGeom prst="rect">
            <a:avLst/>
          </a:prstGeom>
          <a:noFill/>
        </p:spPr>
        <p:txBody>
          <a:bodyPr wrap="square" rtlCol="0">
            <a:spAutoFit/>
          </a:bodyPr>
          <a:lstStyle/>
          <a:p>
            <a:pPr algn="ctr"/>
            <a:r>
              <a:rPr lang="en-US" sz="3200" b="1" dirty="0">
                <a:solidFill>
                  <a:srgbClr val="000066"/>
                </a:solidFill>
                <a:latin typeface="Century Gothic" panose="020B0502020202020204" pitchFamily="34" charset="0"/>
              </a:rPr>
              <a:t>Where can I go?</a:t>
            </a:r>
          </a:p>
        </p:txBody>
      </p:sp>
      <p:pic>
        <p:nvPicPr>
          <p:cNvPr id="13"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74304" y="255501"/>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angle 3"/>
          <p:cNvSpPr txBox="1">
            <a:spLocks/>
          </p:cNvSpPr>
          <p:nvPr/>
        </p:nvSpPr>
        <p:spPr>
          <a:xfrm>
            <a:off x="518388" y="1038159"/>
            <a:ext cx="8854440" cy="5486400"/>
          </a:xfrm>
          <a:prstGeom prst="rect">
            <a:avLst/>
          </a:prstGeom>
          <a:ln>
            <a:miter lim="800000"/>
            <a:headEnd/>
            <a:tailEnd/>
          </a:ln>
          <a:extLst>
            <a:ext uri="{FAA26D3D-D897-4be2-8F04-BA451C77F1D7}"/>
          </a:extLst>
        </p:spPr>
        <p:txBody>
          <a:bodyPr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3" pitchFamily="18" charset="2"/>
              <a:buChar char=""/>
              <a:defRPr/>
            </a:pPr>
            <a:r>
              <a:rPr lang="en-US" sz="1250" dirty="0">
                <a:latin typeface="Century Gothic" panose="020B0502020202020204" pitchFamily="34" charset="0"/>
              </a:rPr>
              <a:t>Argentina</a:t>
            </a:r>
          </a:p>
          <a:p>
            <a:pPr>
              <a:buFont typeface="Wingdings 3" pitchFamily="18" charset="2"/>
              <a:buChar char=""/>
              <a:defRPr/>
            </a:pPr>
            <a:r>
              <a:rPr lang="en-US" sz="1250" dirty="0">
                <a:latin typeface="Century Gothic" panose="020B0502020202020204" pitchFamily="34" charset="0"/>
              </a:rPr>
              <a:t>Australia</a:t>
            </a:r>
          </a:p>
          <a:p>
            <a:pPr>
              <a:buFont typeface="Wingdings 3" pitchFamily="18" charset="2"/>
              <a:buChar char=""/>
              <a:defRPr/>
            </a:pPr>
            <a:r>
              <a:rPr lang="en-US" sz="1250" dirty="0">
                <a:latin typeface="Century Gothic" panose="020B0502020202020204" pitchFamily="34" charset="0"/>
              </a:rPr>
              <a:t>Austria</a:t>
            </a:r>
          </a:p>
          <a:p>
            <a:pPr>
              <a:buFont typeface="Wingdings 3" pitchFamily="18" charset="2"/>
              <a:buChar char=""/>
              <a:defRPr/>
            </a:pPr>
            <a:r>
              <a:rPr lang="en-US" sz="1250" dirty="0">
                <a:latin typeface="Century Gothic" panose="020B0502020202020204" pitchFamily="34" charset="0"/>
              </a:rPr>
              <a:t>Belgium</a:t>
            </a:r>
          </a:p>
          <a:p>
            <a:pPr>
              <a:buFont typeface="Wingdings 3" pitchFamily="18" charset="2"/>
              <a:buChar char=""/>
              <a:defRPr/>
            </a:pPr>
            <a:r>
              <a:rPr lang="en-US" sz="1250" dirty="0">
                <a:latin typeface="Century Gothic" panose="020B0502020202020204" pitchFamily="34" charset="0"/>
              </a:rPr>
              <a:t>Botswana</a:t>
            </a:r>
          </a:p>
          <a:p>
            <a:pPr>
              <a:buFont typeface="Wingdings 3" pitchFamily="18" charset="2"/>
              <a:buChar char=""/>
              <a:defRPr/>
            </a:pPr>
            <a:r>
              <a:rPr lang="en-US" sz="1250" dirty="0">
                <a:latin typeface="Century Gothic" panose="020B0502020202020204" pitchFamily="34" charset="0"/>
              </a:rPr>
              <a:t>Brazil</a:t>
            </a:r>
          </a:p>
          <a:p>
            <a:pPr>
              <a:buFont typeface="Wingdings 3" pitchFamily="18" charset="2"/>
              <a:buChar char=""/>
              <a:defRPr/>
            </a:pPr>
            <a:r>
              <a:rPr lang="en-US" sz="1250" dirty="0">
                <a:latin typeface="Century Gothic" panose="020B0502020202020204" pitchFamily="34" charset="0"/>
              </a:rPr>
              <a:t>Bulgaria</a:t>
            </a:r>
          </a:p>
          <a:p>
            <a:pPr>
              <a:buFont typeface="Wingdings 3" pitchFamily="18" charset="2"/>
              <a:buChar char=""/>
              <a:defRPr/>
            </a:pPr>
            <a:r>
              <a:rPr lang="en-US" sz="1250" dirty="0">
                <a:latin typeface="Century Gothic" panose="020B0502020202020204" pitchFamily="34" charset="0"/>
              </a:rPr>
              <a:t>Canada</a:t>
            </a:r>
          </a:p>
          <a:p>
            <a:pPr>
              <a:buFont typeface="Wingdings 3" pitchFamily="18" charset="2"/>
              <a:buChar char=""/>
              <a:defRPr/>
            </a:pPr>
            <a:r>
              <a:rPr lang="en-US" sz="1250" dirty="0">
                <a:latin typeface="Century Gothic" panose="020B0502020202020204" pitchFamily="34" charset="0"/>
              </a:rPr>
              <a:t>Chile</a:t>
            </a:r>
          </a:p>
          <a:p>
            <a:pPr>
              <a:buFont typeface="Wingdings 3" pitchFamily="18" charset="2"/>
              <a:buChar char=""/>
              <a:defRPr/>
            </a:pPr>
            <a:r>
              <a:rPr lang="en-US" sz="1250" dirty="0">
                <a:latin typeface="Century Gothic" panose="020B0502020202020204" pitchFamily="34" charset="0"/>
              </a:rPr>
              <a:t>Costa Rica</a:t>
            </a:r>
          </a:p>
          <a:p>
            <a:pPr>
              <a:buFont typeface="Wingdings 3" pitchFamily="18" charset="2"/>
              <a:buChar char=""/>
              <a:defRPr/>
            </a:pPr>
            <a:r>
              <a:rPr lang="en-US" sz="1250" dirty="0">
                <a:latin typeface="Century Gothic" panose="020B0502020202020204" pitchFamily="34" charset="0"/>
              </a:rPr>
              <a:t>Czech Republic</a:t>
            </a:r>
          </a:p>
          <a:p>
            <a:pPr>
              <a:buFont typeface="Wingdings 3" pitchFamily="18" charset="2"/>
              <a:buChar char=""/>
              <a:defRPr/>
            </a:pPr>
            <a:r>
              <a:rPr lang="en-US" sz="1250" dirty="0">
                <a:latin typeface="Century Gothic" panose="020B0502020202020204" pitchFamily="34" charset="0"/>
              </a:rPr>
              <a:t>Denmark</a:t>
            </a:r>
          </a:p>
          <a:p>
            <a:pPr>
              <a:buFont typeface="Wingdings 3" pitchFamily="18" charset="2"/>
              <a:buChar char=""/>
              <a:defRPr/>
            </a:pPr>
            <a:r>
              <a:rPr lang="en-US" sz="1250" dirty="0">
                <a:latin typeface="Century Gothic" panose="020B0502020202020204" pitchFamily="34" charset="0"/>
              </a:rPr>
              <a:t>Dominican Republic</a:t>
            </a:r>
          </a:p>
          <a:p>
            <a:pPr>
              <a:buFont typeface="Wingdings 3" pitchFamily="18" charset="2"/>
              <a:buChar char=""/>
              <a:defRPr/>
            </a:pPr>
            <a:r>
              <a:rPr lang="en-US" sz="1250" dirty="0">
                <a:latin typeface="Century Gothic" panose="020B0502020202020204" pitchFamily="34" charset="0"/>
              </a:rPr>
              <a:t>Egypt</a:t>
            </a:r>
          </a:p>
          <a:p>
            <a:pPr>
              <a:buFont typeface="Wingdings 3" pitchFamily="18" charset="2"/>
              <a:buChar char=""/>
              <a:defRPr/>
            </a:pPr>
            <a:r>
              <a:rPr lang="en-US" sz="1250" dirty="0">
                <a:latin typeface="Century Gothic" panose="020B0502020202020204" pitchFamily="34" charset="0"/>
              </a:rPr>
              <a:t>El Salvador</a:t>
            </a:r>
          </a:p>
          <a:p>
            <a:pPr>
              <a:buFont typeface="Wingdings 3" pitchFamily="18" charset="2"/>
              <a:buChar char=""/>
              <a:defRPr/>
            </a:pPr>
            <a:r>
              <a:rPr lang="en-US" sz="1250" dirty="0">
                <a:latin typeface="Century Gothic" panose="020B0502020202020204" pitchFamily="34" charset="0"/>
              </a:rPr>
              <a:t>Estonia</a:t>
            </a:r>
          </a:p>
          <a:p>
            <a:pPr>
              <a:buFont typeface="Wingdings 3" pitchFamily="18" charset="2"/>
              <a:buChar char=""/>
              <a:defRPr/>
            </a:pPr>
            <a:r>
              <a:rPr lang="en-US" sz="1250" dirty="0">
                <a:latin typeface="Century Gothic" panose="020B0502020202020204" pitchFamily="34" charset="0"/>
              </a:rPr>
              <a:t>Fiji</a:t>
            </a:r>
          </a:p>
          <a:p>
            <a:pPr>
              <a:buFont typeface="Wingdings 3" pitchFamily="18" charset="2"/>
              <a:buChar char=""/>
              <a:defRPr/>
            </a:pPr>
            <a:r>
              <a:rPr lang="en-US" sz="1250" dirty="0">
                <a:latin typeface="Century Gothic" panose="020B0502020202020204" pitchFamily="34" charset="0"/>
              </a:rPr>
              <a:t>Finland</a:t>
            </a:r>
          </a:p>
          <a:p>
            <a:pPr>
              <a:buFont typeface="Wingdings 3" pitchFamily="18" charset="2"/>
              <a:buChar char=""/>
              <a:defRPr/>
            </a:pPr>
            <a:r>
              <a:rPr lang="en-US" sz="1250" dirty="0">
                <a:latin typeface="Century Gothic" panose="020B0502020202020204" pitchFamily="34" charset="0"/>
              </a:rPr>
              <a:t>France</a:t>
            </a:r>
          </a:p>
          <a:p>
            <a:pPr>
              <a:buFont typeface="Wingdings 3" pitchFamily="18" charset="2"/>
              <a:buChar char=""/>
              <a:defRPr/>
            </a:pPr>
            <a:endParaRPr lang="en-US" sz="1250" dirty="0">
              <a:latin typeface="Century Gothic" panose="020B0502020202020204" pitchFamily="34" charset="0"/>
            </a:endParaRPr>
          </a:p>
          <a:p>
            <a:pPr>
              <a:buFont typeface="Wingdings 3" pitchFamily="18" charset="2"/>
              <a:buChar char=""/>
              <a:defRPr/>
            </a:pPr>
            <a:endParaRPr lang="en-US" sz="1250" dirty="0">
              <a:latin typeface="Century Gothic" panose="020B0502020202020204" pitchFamily="34" charset="0"/>
            </a:endParaRPr>
          </a:p>
          <a:p>
            <a:pPr>
              <a:buFont typeface="Wingdings 3" pitchFamily="18" charset="2"/>
              <a:buChar char=""/>
              <a:defRPr/>
            </a:pPr>
            <a:endParaRPr lang="en-US" sz="1250" dirty="0">
              <a:latin typeface="Century Gothic" panose="020B0502020202020204" pitchFamily="34" charset="0"/>
            </a:endParaRPr>
          </a:p>
          <a:p>
            <a:pPr>
              <a:buFont typeface="Wingdings 3" pitchFamily="18" charset="2"/>
              <a:buChar char=""/>
              <a:defRPr/>
            </a:pPr>
            <a:r>
              <a:rPr lang="en-US" sz="1250" dirty="0">
                <a:latin typeface="Century Gothic" panose="020B0502020202020204" pitchFamily="34" charset="0"/>
              </a:rPr>
              <a:t>Germany</a:t>
            </a:r>
          </a:p>
          <a:p>
            <a:pPr>
              <a:buFont typeface="Wingdings 3" pitchFamily="18" charset="2"/>
              <a:buChar char=""/>
              <a:defRPr/>
            </a:pPr>
            <a:r>
              <a:rPr lang="en-US" sz="1250" dirty="0">
                <a:latin typeface="Century Gothic" panose="020B0502020202020204" pitchFamily="34" charset="0"/>
              </a:rPr>
              <a:t>Ghana</a:t>
            </a:r>
          </a:p>
          <a:p>
            <a:pPr>
              <a:buFont typeface="Wingdings 3" pitchFamily="18" charset="2"/>
              <a:buChar char=""/>
              <a:defRPr/>
            </a:pPr>
            <a:r>
              <a:rPr lang="en-US" sz="1250" dirty="0">
                <a:latin typeface="Century Gothic" panose="020B0502020202020204" pitchFamily="34" charset="0"/>
              </a:rPr>
              <a:t>Greece</a:t>
            </a:r>
          </a:p>
          <a:p>
            <a:pPr>
              <a:buFont typeface="Wingdings 3" pitchFamily="18" charset="2"/>
              <a:buChar char=""/>
              <a:defRPr/>
            </a:pPr>
            <a:r>
              <a:rPr lang="en-US" sz="1250" dirty="0">
                <a:latin typeface="Century Gothic" panose="020B0502020202020204" pitchFamily="34" charset="0"/>
              </a:rPr>
              <a:t>Hungary</a:t>
            </a:r>
          </a:p>
          <a:p>
            <a:pPr>
              <a:buFont typeface="Wingdings 3" pitchFamily="18" charset="2"/>
              <a:buChar char=""/>
              <a:defRPr/>
            </a:pPr>
            <a:r>
              <a:rPr lang="en-US" sz="1250" dirty="0">
                <a:latin typeface="Century Gothic" panose="020B0502020202020204" pitchFamily="34" charset="0"/>
              </a:rPr>
              <a:t>Iceland</a:t>
            </a:r>
          </a:p>
          <a:p>
            <a:pPr>
              <a:buFont typeface="Wingdings 3" pitchFamily="18" charset="2"/>
              <a:buChar char=""/>
              <a:defRPr/>
            </a:pPr>
            <a:r>
              <a:rPr lang="en-US" sz="1250" dirty="0">
                <a:latin typeface="Century Gothic" panose="020B0502020202020204" pitchFamily="34" charset="0"/>
              </a:rPr>
              <a:t>India</a:t>
            </a:r>
          </a:p>
          <a:p>
            <a:pPr>
              <a:buFont typeface="Wingdings 3" pitchFamily="18" charset="2"/>
              <a:buChar char=""/>
              <a:defRPr/>
            </a:pPr>
            <a:r>
              <a:rPr lang="en-US" sz="1250" dirty="0">
                <a:latin typeface="Century Gothic" panose="020B0502020202020204" pitchFamily="34" charset="0"/>
              </a:rPr>
              <a:t>Indonesia</a:t>
            </a:r>
          </a:p>
          <a:p>
            <a:pPr>
              <a:buFont typeface="Wingdings 3" pitchFamily="18" charset="2"/>
              <a:buChar char=""/>
              <a:defRPr/>
            </a:pPr>
            <a:r>
              <a:rPr lang="en-US" sz="1250" dirty="0">
                <a:latin typeface="Century Gothic" panose="020B0502020202020204" pitchFamily="34" charset="0"/>
              </a:rPr>
              <a:t>Italy</a:t>
            </a:r>
          </a:p>
          <a:p>
            <a:pPr>
              <a:buFont typeface="Wingdings 3" pitchFamily="18" charset="2"/>
              <a:buChar char=""/>
              <a:defRPr/>
            </a:pPr>
            <a:r>
              <a:rPr lang="en-US" sz="1250" dirty="0">
                <a:latin typeface="Century Gothic" panose="020B0502020202020204" pitchFamily="34" charset="0"/>
              </a:rPr>
              <a:t>Japan</a:t>
            </a:r>
          </a:p>
          <a:p>
            <a:pPr>
              <a:buFont typeface="Wingdings 3" pitchFamily="18" charset="2"/>
              <a:buChar char=""/>
              <a:defRPr/>
            </a:pPr>
            <a:r>
              <a:rPr lang="en-US" sz="1250" dirty="0">
                <a:latin typeface="Century Gothic" panose="020B0502020202020204" pitchFamily="34" charset="0"/>
              </a:rPr>
              <a:t>Jordan</a:t>
            </a:r>
          </a:p>
          <a:p>
            <a:pPr>
              <a:buFont typeface="Wingdings 3" pitchFamily="18" charset="2"/>
              <a:buChar char=""/>
              <a:defRPr/>
            </a:pPr>
            <a:r>
              <a:rPr lang="en-US" sz="1250" dirty="0">
                <a:latin typeface="Century Gothic" panose="020B0502020202020204" pitchFamily="34" charset="0"/>
              </a:rPr>
              <a:t>Korea</a:t>
            </a:r>
          </a:p>
          <a:p>
            <a:pPr>
              <a:buFont typeface="Wingdings 3" pitchFamily="18" charset="2"/>
              <a:buChar char=""/>
              <a:defRPr/>
            </a:pPr>
            <a:r>
              <a:rPr lang="en-US" sz="1250" dirty="0">
                <a:latin typeface="Century Gothic" panose="020B0502020202020204" pitchFamily="34" charset="0"/>
              </a:rPr>
              <a:t>Kuwait</a:t>
            </a:r>
          </a:p>
          <a:p>
            <a:pPr>
              <a:buFont typeface="Wingdings 3" pitchFamily="18" charset="2"/>
              <a:buChar char=""/>
              <a:defRPr/>
            </a:pPr>
            <a:r>
              <a:rPr lang="en-US" sz="1250" dirty="0">
                <a:latin typeface="Century Gothic" panose="020B0502020202020204" pitchFamily="34" charset="0"/>
              </a:rPr>
              <a:t>Latvia</a:t>
            </a:r>
          </a:p>
          <a:p>
            <a:pPr>
              <a:buFont typeface="Wingdings 3" pitchFamily="18" charset="2"/>
              <a:buChar char=""/>
              <a:defRPr/>
            </a:pPr>
            <a:r>
              <a:rPr lang="en-US" sz="1250" dirty="0">
                <a:latin typeface="Century Gothic" panose="020B0502020202020204" pitchFamily="34" charset="0"/>
              </a:rPr>
              <a:t>Lithuania</a:t>
            </a:r>
          </a:p>
          <a:p>
            <a:pPr>
              <a:buFont typeface="Wingdings 3" pitchFamily="18" charset="2"/>
              <a:buChar char=""/>
              <a:defRPr/>
            </a:pPr>
            <a:r>
              <a:rPr lang="en-US" sz="1250" dirty="0">
                <a:latin typeface="Century Gothic" panose="020B0502020202020204" pitchFamily="34" charset="0"/>
              </a:rPr>
              <a:t>Malaysia</a:t>
            </a:r>
          </a:p>
          <a:p>
            <a:pPr>
              <a:buFont typeface="Wingdings 3" pitchFamily="18" charset="2"/>
              <a:buChar char=""/>
              <a:defRPr/>
            </a:pPr>
            <a:r>
              <a:rPr lang="en-US" sz="1250" dirty="0">
                <a:latin typeface="Century Gothic" panose="020B0502020202020204" pitchFamily="34" charset="0"/>
              </a:rPr>
              <a:t>Malta</a:t>
            </a:r>
          </a:p>
          <a:p>
            <a:pPr>
              <a:buFont typeface="Wingdings 3" pitchFamily="18" charset="2"/>
              <a:buChar char=""/>
              <a:defRPr/>
            </a:pPr>
            <a:r>
              <a:rPr lang="en-US" sz="1250" dirty="0">
                <a:latin typeface="Century Gothic" panose="020B0502020202020204" pitchFamily="34" charset="0"/>
              </a:rPr>
              <a:t>Mexico</a:t>
            </a:r>
          </a:p>
          <a:p>
            <a:pPr>
              <a:buFont typeface="Wingdings 3" pitchFamily="18" charset="2"/>
              <a:buChar char=""/>
              <a:defRPr/>
            </a:pPr>
            <a:r>
              <a:rPr lang="en-US" sz="1250" dirty="0">
                <a:latin typeface="Century Gothic" panose="020B0502020202020204" pitchFamily="34" charset="0"/>
              </a:rPr>
              <a:t>Morocco</a:t>
            </a:r>
          </a:p>
          <a:p>
            <a:pPr>
              <a:buFont typeface="Wingdings 3" pitchFamily="18" charset="2"/>
              <a:buChar char=""/>
              <a:defRPr/>
            </a:pPr>
            <a:r>
              <a:rPr lang="en-US" sz="1250" dirty="0">
                <a:latin typeface="Century Gothic" panose="020B0502020202020204" pitchFamily="34" charset="0"/>
              </a:rPr>
              <a:t>Netherlands</a:t>
            </a:r>
          </a:p>
          <a:p>
            <a:pPr>
              <a:buFont typeface="Wingdings 3" pitchFamily="18" charset="2"/>
              <a:buChar char=""/>
              <a:defRPr/>
            </a:pPr>
            <a:endParaRPr lang="en-US" sz="1250" dirty="0">
              <a:latin typeface="Century Gothic" panose="020B0502020202020204" pitchFamily="34" charset="0"/>
            </a:endParaRPr>
          </a:p>
          <a:p>
            <a:pPr>
              <a:buFont typeface="Wingdings 3" pitchFamily="18" charset="2"/>
              <a:buChar char=""/>
              <a:defRPr/>
            </a:pPr>
            <a:endParaRPr lang="en-US" sz="1250" dirty="0">
              <a:latin typeface="Century Gothic" panose="020B0502020202020204" pitchFamily="34" charset="0"/>
            </a:endParaRPr>
          </a:p>
          <a:p>
            <a:pPr>
              <a:buFont typeface="Wingdings 3" pitchFamily="18" charset="2"/>
              <a:buChar char=""/>
              <a:defRPr/>
            </a:pPr>
            <a:endParaRPr lang="en-US" sz="1250" dirty="0">
              <a:latin typeface="Century Gothic" panose="020B0502020202020204" pitchFamily="34" charset="0"/>
            </a:endParaRPr>
          </a:p>
          <a:p>
            <a:pPr>
              <a:buFont typeface="Wingdings 3" pitchFamily="18" charset="2"/>
              <a:buChar char=""/>
              <a:defRPr/>
            </a:pPr>
            <a:r>
              <a:rPr lang="en-US" sz="1250" dirty="0">
                <a:latin typeface="Century Gothic" panose="020B0502020202020204" pitchFamily="34" charset="0"/>
              </a:rPr>
              <a:t>New Zealand</a:t>
            </a:r>
          </a:p>
          <a:p>
            <a:pPr>
              <a:buFont typeface="Wingdings 3" pitchFamily="18" charset="2"/>
              <a:buChar char=""/>
              <a:defRPr/>
            </a:pPr>
            <a:r>
              <a:rPr lang="en-US" sz="1250" dirty="0">
                <a:latin typeface="Century Gothic" panose="020B0502020202020204" pitchFamily="34" charset="0"/>
              </a:rPr>
              <a:t>Norway</a:t>
            </a:r>
          </a:p>
          <a:p>
            <a:pPr>
              <a:buFont typeface="Wingdings 3" pitchFamily="18" charset="2"/>
              <a:buChar char=""/>
              <a:defRPr/>
            </a:pPr>
            <a:r>
              <a:rPr lang="en-US" sz="1250" dirty="0">
                <a:latin typeface="Century Gothic" panose="020B0502020202020204" pitchFamily="34" charset="0"/>
              </a:rPr>
              <a:t>Nicaragua</a:t>
            </a:r>
          </a:p>
          <a:p>
            <a:pPr>
              <a:buFont typeface="Wingdings 3" pitchFamily="18" charset="2"/>
              <a:buChar char=""/>
              <a:defRPr/>
            </a:pPr>
            <a:r>
              <a:rPr lang="en-US" sz="1250" dirty="0">
                <a:latin typeface="Century Gothic" panose="020B0502020202020204" pitchFamily="34" charset="0"/>
              </a:rPr>
              <a:t>Peru</a:t>
            </a:r>
          </a:p>
          <a:p>
            <a:pPr>
              <a:buFont typeface="Wingdings 3" pitchFamily="18" charset="2"/>
              <a:buChar char=""/>
              <a:defRPr/>
            </a:pPr>
            <a:r>
              <a:rPr lang="en-US" sz="1250" dirty="0">
                <a:latin typeface="Century Gothic" panose="020B0502020202020204" pitchFamily="34" charset="0"/>
              </a:rPr>
              <a:t>Portugal</a:t>
            </a:r>
          </a:p>
          <a:p>
            <a:pPr>
              <a:buFont typeface="Wingdings 3" pitchFamily="18" charset="2"/>
              <a:buChar char=""/>
              <a:defRPr/>
            </a:pPr>
            <a:r>
              <a:rPr lang="en-US" sz="1250" dirty="0">
                <a:latin typeface="Century Gothic" panose="020B0502020202020204" pitchFamily="34" charset="0"/>
              </a:rPr>
              <a:t>Puerto Rico</a:t>
            </a:r>
          </a:p>
          <a:p>
            <a:pPr>
              <a:buFont typeface="Wingdings 3" pitchFamily="18" charset="2"/>
              <a:buChar char=""/>
              <a:defRPr/>
            </a:pPr>
            <a:r>
              <a:rPr lang="en-US" sz="1250" dirty="0">
                <a:latin typeface="Century Gothic" panose="020B0502020202020204" pitchFamily="34" charset="0"/>
              </a:rPr>
              <a:t>Russia</a:t>
            </a:r>
          </a:p>
          <a:p>
            <a:pPr>
              <a:buFont typeface="Wingdings 3" pitchFamily="18" charset="2"/>
              <a:buChar char=""/>
              <a:defRPr/>
            </a:pPr>
            <a:r>
              <a:rPr lang="en-US" sz="1250" dirty="0">
                <a:latin typeface="Century Gothic" panose="020B0502020202020204" pitchFamily="34" charset="0"/>
              </a:rPr>
              <a:t>South Africa</a:t>
            </a:r>
          </a:p>
          <a:p>
            <a:pPr>
              <a:buFont typeface="Wingdings 3" pitchFamily="18" charset="2"/>
              <a:buChar char=""/>
              <a:defRPr/>
            </a:pPr>
            <a:r>
              <a:rPr lang="en-US" sz="1250" dirty="0">
                <a:latin typeface="Century Gothic" panose="020B0502020202020204" pitchFamily="34" charset="0"/>
              </a:rPr>
              <a:t>Spain</a:t>
            </a:r>
          </a:p>
          <a:p>
            <a:pPr>
              <a:buFont typeface="Wingdings 3" pitchFamily="18" charset="2"/>
              <a:buChar char=""/>
              <a:defRPr/>
            </a:pPr>
            <a:r>
              <a:rPr lang="en-US" sz="1250" dirty="0">
                <a:latin typeface="Century Gothic" panose="020B0502020202020204" pitchFamily="34" charset="0"/>
              </a:rPr>
              <a:t>Sweden</a:t>
            </a:r>
          </a:p>
          <a:p>
            <a:pPr>
              <a:buFont typeface="Wingdings 3" pitchFamily="18" charset="2"/>
              <a:buChar char=""/>
              <a:defRPr/>
            </a:pPr>
            <a:r>
              <a:rPr lang="en-US" sz="1250" dirty="0">
                <a:latin typeface="Century Gothic" panose="020B0502020202020204" pitchFamily="34" charset="0"/>
              </a:rPr>
              <a:t>Switzerland</a:t>
            </a:r>
          </a:p>
          <a:p>
            <a:pPr>
              <a:buFont typeface="Wingdings 3" pitchFamily="18" charset="2"/>
              <a:buChar char=""/>
              <a:defRPr/>
            </a:pPr>
            <a:r>
              <a:rPr lang="en-US" sz="1250" dirty="0">
                <a:latin typeface="Century Gothic" panose="020B0502020202020204" pitchFamily="34" charset="0"/>
              </a:rPr>
              <a:t>Taiwan</a:t>
            </a:r>
          </a:p>
          <a:p>
            <a:pPr>
              <a:buFont typeface="Wingdings 3" pitchFamily="18" charset="2"/>
              <a:buChar char=""/>
              <a:defRPr/>
            </a:pPr>
            <a:r>
              <a:rPr lang="en-US" sz="1250" dirty="0">
                <a:latin typeface="Century Gothic" panose="020B0502020202020204" pitchFamily="34" charset="0"/>
              </a:rPr>
              <a:t>Thailand</a:t>
            </a:r>
          </a:p>
          <a:p>
            <a:pPr>
              <a:buFont typeface="Wingdings 3" pitchFamily="18" charset="2"/>
              <a:buChar char=""/>
              <a:defRPr/>
            </a:pPr>
            <a:r>
              <a:rPr lang="en-US" sz="1250" dirty="0">
                <a:latin typeface="Century Gothic" panose="020B0502020202020204" pitchFamily="34" charset="0"/>
              </a:rPr>
              <a:t>Tunisia</a:t>
            </a:r>
          </a:p>
          <a:p>
            <a:pPr>
              <a:buFont typeface="Wingdings 3" pitchFamily="18" charset="2"/>
              <a:buChar char=""/>
              <a:defRPr/>
            </a:pPr>
            <a:r>
              <a:rPr lang="en-US" sz="1250" dirty="0">
                <a:latin typeface="Century Gothic" panose="020B0502020202020204" pitchFamily="34" charset="0"/>
              </a:rPr>
              <a:t>Turkey</a:t>
            </a:r>
          </a:p>
          <a:p>
            <a:pPr>
              <a:buFont typeface="Wingdings 3" pitchFamily="18" charset="2"/>
              <a:buChar char=""/>
              <a:defRPr/>
            </a:pPr>
            <a:r>
              <a:rPr lang="en-US" sz="1250" dirty="0">
                <a:latin typeface="Century Gothic" panose="020B0502020202020204" pitchFamily="34" charset="0"/>
              </a:rPr>
              <a:t>United Arab Emirates (UAE)</a:t>
            </a:r>
          </a:p>
          <a:p>
            <a:pPr>
              <a:buFont typeface="Wingdings 3" pitchFamily="18" charset="2"/>
              <a:buChar char=""/>
              <a:defRPr/>
            </a:pPr>
            <a:r>
              <a:rPr lang="en-US" sz="1250" dirty="0">
                <a:latin typeface="Century Gothic" panose="020B0502020202020204" pitchFamily="34" charset="0"/>
              </a:rPr>
              <a:t>United Kingdom</a:t>
            </a:r>
          </a:p>
          <a:p>
            <a:pPr>
              <a:buFont typeface="Wingdings 3" pitchFamily="18" charset="2"/>
              <a:buChar char=""/>
              <a:defRPr/>
            </a:pPr>
            <a:r>
              <a:rPr lang="en-US" sz="1250" dirty="0">
                <a:latin typeface="Century Gothic" panose="020B0502020202020204" pitchFamily="34" charset="0"/>
              </a:rPr>
              <a:t>Uruguay</a:t>
            </a:r>
          </a:p>
          <a:p>
            <a:pPr>
              <a:buFont typeface="Wingdings 3" pitchFamily="18" charset="2"/>
              <a:buChar char=""/>
              <a:defRPr/>
            </a:pPr>
            <a:r>
              <a:rPr lang="en-US" sz="1250" dirty="0">
                <a:latin typeface="Century Gothic" panose="020B0502020202020204" pitchFamily="34" charset="0"/>
              </a:rPr>
              <a:t>AND MORE….!</a:t>
            </a:r>
          </a:p>
          <a:p>
            <a:pPr marL="0" indent="0">
              <a:buFont typeface="Arial" panose="020B0604020202020204" pitchFamily="34" charset="0"/>
              <a:buNone/>
              <a:defRPr/>
            </a:pPr>
            <a:endParaRPr lang="en-US" sz="1250" dirty="0">
              <a:latin typeface="Century Gothic" panose="020B0502020202020204" pitchFamily="34" charset="0"/>
            </a:endParaRPr>
          </a:p>
          <a:p>
            <a:pPr marL="0" indent="0">
              <a:buFont typeface="Arial" charset="0"/>
              <a:buNone/>
              <a:defRPr/>
            </a:pPr>
            <a:endParaRPr lang="en-US" sz="1250" dirty="0">
              <a:solidFill>
                <a:schemeClr val="tx1">
                  <a:lumMod val="50000"/>
                  <a:lumOff val="50000"/>
                </a:schemeClr>
              </a:solidFill>
              <a:latin typeface="Century Gothic" panose="020B0502020202020204" pitchFamily="34" charset="0"/>
            </a:endParaRPr>
          </a:p>
        </p:txBody>
      </p:sp>
      <p:pic>
        <p:nvPicPr>
          <p:cNvPr id="18" name="Picture 7" descr="C:\Documents and Settings\hgu95778\Local Settings\Temporary Internet Files\Content.IE5\JT8YMDKT\MC90038969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0971" y="2944746"/>
            <a:ext cx="14509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92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p:cNvSpPr>
          <p:nvPr/>
        </p:nvSpPr>
        <p:spPr bwMode="auto">
          <a:xfrm>
            <a:off x="460803" y="267808"/>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pitchFamily="34"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pitchFamily="34"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4100" b="1" dirty="0">
                <a:solidFill>
                  <a:srgbClr val="000066"/>
                </a:solidFill>
              </a:rPr>
              <a:t>Selecting A Program</a:t>
            </a:r>
          </a:p>
        </p:txBody>
      </p:sp>
      <p:graphicFrame>
        <p:nvGraphicFramePr>
          <p:cNvPr id="4" name="Table 3"/>
          <p:cNvGraphicFramePr>
            <a:graphicFrameLocks noGrp="1"/>
          </p:cNvGraphicFramePr>
          <p:nvPr>
            <p:extLst>
              <p:ext uri="{D42A27DB-BD31-4B8C-83A1-F6EECF244321}">
                <p14:modId xmlns:p14="http://schemas.microsoft.com/office/powerpoint/2010/main" val="2989879656"/>
              </p:ext>
            </p:extLst>
          </p:nvPr>
        </p:nvGraphicFramePr>
        <p:xfrm>
          <a:off x="610152" y="2044514"/>
          <a:ext cx="8422513" cy="4099197"/>
        </p:xfrm>
        <a:graphic>
          <a:graphicData uri="http://schemas.openxmlformats.org/drawingml/2006/table">
            <a:tbl>
              <a:tblPr firstRow="1" bandRow="1">
                <a:tableStyleId>{69CF1AB2-1976-4502-BF36-3FF5EA218861}</a:tableStyleId>
              </a:tblPr>
              <a:tblGrid>
                <a:gridCol w="453445">
                  <a:extLst>
                    <a:ext uri="{9D8B030D-6E8A-4147-A177-3AD203B41FA5}">
                      <a16:colId xmlns:a16="http://schemas.microsoft.com/office/drawing/2014/main" val="20000"/>
                    </a:ext>
                  </a:extLst>
                </a:gridCol>
                <a:gridCol w="3627566">
                  <a:extLst>
                    <a:ext uri="{9D8B030D-6E8A-4147-A177-3AD203B41FA5}">
                      <a16:colId xmlns:a16="http://schemas.microsoft.com/office/drawing/2014/main" val="20001"/>
                    </a:ext>
                  </a:extLst>
                </a:gridCol>
                <a:gridCol w="453445">
                  <a:extLst>
                    <a:ext uri="{9D8B030D-6E8A-4147-A177-3AD203B41FA5}">
                      <a16:colId xmlns:a16="http://schemas.microsoft.com/office/drawing/2014/main" val="20002"/>
                    </a:ext>
                  </a:extLst>
                </a:gridCol>
                <a:gridCol w="3888057">
                  <a:extLst>
                    <a:ext uri="{9D8B030D-6E8A-4147-A177-3AD203B41FA5}">
                      <a16:colId xmlns:a16="http://schemas.microsoft.com/office/drawing/2014/main" val="20003"/>
                    </a:ext>
                  </a:extLst>
                </a:gridCol>
              </a:tblGrid>
              <a:tr h="485744">
                <a:tc>
                  <a:txBody>
                    <a:bodyPr/>
                    <a:lstStyle/>
                    <a:p>
                      <a:endParaRPr lang="en-US" sz="1800" b="0" dirty="0">
                        <a:latin typeface="Arial" pitchFamily="34" charset="0"/>
                        <a:cs typeface="Arial" pitchFamily="34" charset="0"/>
                      </a:endParaRPr>
                    </a:p>
                  </a:txBody>
                  <a:tcPr>
                    <a:noFill/>
                  </a:tcPr>
                </a:tc>
                <a:tc>
                  <a:txBody>
                    <a:bodyPr/>
                    <a:lstStyle/>
                    <a:p>
                      <a:r>
                        <a:rPr lang="en-US" sz="1800" b="1" dirty="0">
                          <a:latin typeface="Arial" pitchFamily="34" charset="0"/>
                          <a:cs typeface="Arial" pitchFamily="34" charset="0"/>
                        </a:rPr>
                        <a:t>Core classes available</a:t>
                      </a:r>
                    </a:p>
                  </a:txBody>
                  <a:tcPr/>
                </a:tc>
                <a:tc>
                  <a:txBody>
                    <a:bodyPr/>
                    <a:lstStyle/>
                    <a:p>
                      <a:endParaRPr lang="en-US" sz="1800" b="0" dirty="0">
                        <a:latin typeface="Arial" pitchFamily="34" charset="0"/>
                        <a:cs typeface="Arial" pitchFamily="34" charset="0"/>
                      </a:endParaRPr>
                    </a:p>
                  </a:txBody>
                  <a:tcPr>
                    <a:noFill/>
                  </a:tcPr>
                </a:tc>
                <a:tc>
                  <a:txBody>
                    <a:bodyPr/>
                    <a:lstStyle/>
                    <a:p>
                      <a:r>
                        <a:rPr lang="en-US" sz="1800" b="0" dirty="0">
                          <a:latin typeface="Arial" pitchFamily="34" charset="0"/>
                          <a:cs typeface="Arial" pitchFamily="34" charset="0"/>
                        </a:rPr>
                        <a:t>Cost of Program /</a:t>
                      </a:r>
                      <a:r>
                        <a:rPr lang="en-US" sz="1800" b="0" baseline="0" dirty="0">
                          <a:latin typeface="Arial" pitchFamily="34" charset="0"/>
                          <a:cs typeface="Arial" pitchFamily="34" charset="0"/>
                        </a:rPr>
                        <a:t> Local Costs</a:t>
                      </a:r>
                      <a:endParaRPr lang="en-US" sz="1800" b="0" dirty="0">
                        <a:latin typeface="Arial" pitchFamily="34" charset="0"/>
                        <a:cs typeface="Arial" pitchFamily="34" charset="0"/>
                      </a:endParaRPr>
                    </a:p>
                  </a:txBody>
                  <a:tcPr/>
                </a:tc>
                <a:extLst>
                  <a:ext uri="{0D108BD9-81ED-4DB2-BD59-A6C34878D82A}">
                    <a16:rowId xmlns:a16="http://schemas.microsoft.com/office/drawing/2014/main" val="10000"/>
                  </a:ext>
                </a:extLst>
              </a:tr>
              <a:tr h="461072">
                <a:tc>
                  <a:txBody>
                    <a:bodyPr/>
                    <a:lstStyle/>
                    <a:p>
                      <a:endParaRPr lang="en-US" sz="1800" b="0" baseline="0" dirty="0">
                        <a:latin typeface="Arial" pitchFamily="34" charset="0"/>
                        <a:cs typeface="Arial" pitchFamily="34" charset="0"/>
                      </a:endParaRPr>
                    </a:p>
                  </a:txBody>
                  <a:tcPr>
                    <a:noFill/>
                  </a:tcPr>
                </a:tc>
                <a:tc>
                  <a:txBody>
                    <a:bodyPr/>
                    <a:lstStyle/>
                    <a:p>
                      <a:r>
                        <a:rPr lang="en-US" sz="1800" b="1" dirty="0">
                          <a:latin typeface="Arial" pitchFamily="34" charset="0"/>
                          <a:cs typeface="Arial" pitchFamily="34" charset="0"/>
                        </a:rPr>
                        <a:t>American or Foreign University</a:t>
                      </a:r>
                      <a:endParaRPr lang="en-US" sz="1800" b="1" baseline="0" dirty="0">
                        <a:latin typeface="Arial" pitchFamily="34" charset="0"/>
                        <a:cs typeface="Arial" pitchFamily="34" charset="0"/>
                      </a:endParaRPr>
                    </a:p>
                  </a:txBody>
                  <a:tcPr/>
                </a:tc>
                <a:tc>
                  <a:txBody>
                    <a:bodyPr/>
                    <a:lstStyle/>
                    <a:p>
                      <a:endParaRPr lang="en-US" sz="1800" b="0" dirty="0">
                        <a:latin typeface="Arial" pitchFamily="34" charset="0"/>
                        <a:cs typeface="Arial" pitchFamily="34" charset="0"/>
                      </a:endParaRPr>
                    </a:p>
                  </a:txBody>
                  <a:tcPr>
                    <a:noFill/>
                  </a:tcPr>
                </a:tc>
                <a:tc>
                  <a:txBody>
                    <a:bodyPr/>
                    <a:lstStyle/>
                    <a:p>
                      <a:r>
                        <a:rPr lang="en-US" sz="1800" b="0" dirty="0">
                          <a:latin typeface="Arial" pitchFamily="34" charset="0"/>
                          <a:cs typeface="Arial" pitchFamily="34" charset="0"/>
                        </a:rPr>
                        <a:t>Location</a:t>
                      </a:r>
                    </a:p>
                  </a:txBody>
                  <a:tcPr/>
                </a:tc>
                <a:extLst>
                  <a:ext uri="{0D108BD9-81ED-4DB2-BD59-A6C34878D82A}">
                    <a16:rowId xmlns:a16="http://schemas.microsoft.com/office/drawing/2014/main" val="10001"/>
                  </a:ext>
                </a:extLst>
              </a:tr>
              <a:tr h="475572">
                <a:tc>
                  <a:txBody>
                    <a:bodyPr/>
                    <a:lstStyle/>
                    <a:p>
                      <a:endParaRPr lang="en-US" sz="1800" b="0" dirty="0">
                        <a:latin typeface="Arial" pitchFamily="34" charset="0"/>
                        <a:cs typeface="Arial" pitchFamily="34" charset="0"/>
                      </a:endParaRPr>
                    </a:p>
                  </a:txBody>
                  <a:tcPr>
                    <a:noFill/>
                  </a:tcPr>
                </a:tc>
                <a:tc>
                  <a:txBody>
                    <a:bodyPr/>
                    <a:lstStyle/>
                    <a:p>
                      <a:r>
                        <a:rPr lang="en-US" sz="1800" b="1" dirty="0">
                          <a:latin typeface="Arial" pitchFamily="34" charset="0"/>
                          <a:cs typeface="Arial" pitchFamily="34" charset="0"/>
                        </a:rPr>
                        <a:t>Pre-health classes available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Arial" pitchFamily="34" charset="0"/>
                        <a:cs typeface="Arial"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latin typeface="Arial" pitchFamily="34" charset="0"/>
                          <a:cs typeface="Arial" pitchFamily="34" charset="0"/>
                        </a:rPr>
                        <a:t>Length / Dates of Program</a:t>
                      </a:r>
                    </a:p>
                  </a:txBody>
                  <a:tcPr/>
                </a:tc>
                <a:extLst>
                  <a:ext uri="{0D108BD9-81ED-4DB2-BD59-A6C34878D82A}">
                    <a16:rowId xmlns:a16="http://schemas.microsoft.com/office/drawing/2014/main" val="10002"/>
                  </a:ext>
                </a:extLst>
              </a:tr>
              <a:tr h="410808">
                <a:tc>
                  <a:txBody>
                    <a:bodyPr/>
                    <a:lstStyle/>
                    <a:p>
                      <a:endParaRPr lang="en-US" sz="1800" b="0" dirty="0">
                        <a:latin typeface="Arial" pitchFamily="34" charset="0"/>
                        <a:cs typeface="Arial" pitchFamily="34" charset="0"/>
                      </a:endParaRPr>
                    </a:p>
                  </a:txBody>
                  <a:tcPr>
                    <a:noFill/>
                  </a:tcPr>
                </a:tc>
                <a:tc>
                  <a:txBody>
                    <a:bodyPr/>
                    <a:lstStyle/>
                    <a:p>
                      <a:r>
                        <a:rPr lang="en-US" sz="1800" b="1" dirty="0">
                          <a:latin typeface="Arial" pitchFamily="34" charset="0"/>
                          <a:cs typeface="Arial" pitchFamily="34" charset="0"/>
                        </a:rPr>
                        <a:t>Length/Dates of Program </a:t>
                      </a:r>
                    </a:p>
                  </a:txBody>
                  <a:tcPr/>
                </a:tc>
                <a:tc>
                  <a:txBody>
                    <a:bodyPr/>
                    <a:lstStyle/>
                    <a:p>
                      <a:endParaRPr lang="en-US" sz="1800" b="0" dirty="0">
                        <a:latin typeface="Arial" pitchFamily="34" charset="0"/>
                        <a:cs typeface="Arial" pitchFamily="34" charset="0"/>
                      </a:endParaRPr>
                    </a:p>
                  </a:txBody>
                  <a:tcPr>
                    <a:noFill/>
                  </a:tcPr>
                </a:tc>
                <a:tc>
                  <a:txBody>
                    <a:bodyPr/>
                    <a:lstStyle/>
                    <a:p>
                      <a:r>
                        <a:rPr lang="en-US" sz="1800" b="0" dirty="0">
                          <a:latin typeface="Arial" pitchFamily="34" charset="0"/>
                          <a:cs typeface="Arial" pitchFamily="34" charset="0"/>
                        </a:rPr>
                        <a:t>Class Size and Type</a:t>
                      </a:r>
                    </a:p>
                  </a:txBody>
                  <a:tcPr/>
                </a:tc>
                <a:extLst>
                  <a:ext uri="{0D108BD9-81ED-4DB2-BD59-A6C34878D82A}">
                    <a16:rowId xmlns:a16="http://schemas.microsoft.com/office/drawing/2014/main" val="10003"/>
                  </a:ext>
                </a:extLst>
              </a:tr>
              <a:tr h="726377">
                <a:tc>
                  <a:txBody>
                    <a:bodyPr/>
                    <a:lstStyle/>
                    <a:p>
                      <a:endParaRPr lang="en-US" sz="1800" b="0" dirty="0">
                        <a:latin typeface="Arial" pitchFamily="34" charset="0"/>
                        <a:cs typeface="Arial" pitchFamily="34" charset="0"/>
                      </a:endParaRPr>
                    </a:p>
                  </a:txBody>
                  <a:tcPr>
                    <a:noFill/>
                  </a:tcPr>
                </a:tc>
                <a:tc>
                  <a:txBody>
                    <a:bodyPr/>
                    <a:lstStyle/>
                    <a:p>
                      <a:r>
                        <a:rPr lang="en-US" sz="1800" b="1" dirty="0">
                          <a:latin typeface="Arial" pitchFamily="34" charset="0"/>
                          <a:cs typeface="Arial" pitchFamily="34" charset="0"/>
                        </a:rPr>
                        <a:t>Class</a:t>
                      </a:r>
                      <a:r>
                        <a:rPr lang="en-US" sz="1800" b="1" baseline="0" dirty="0">
                          <a:latin typeface="Arial" pitchFamily="34" charset="0"/>
                          <a:cs typeface="Arial" pitchFamily="34" charset="0"/>
                        </a:rPr>
                        <a:t> Dynamics (with locals, internationals, or U.S. students)</a:t>
                      </a:r>
                      <a:endParaRPr lang="en-US" sz="1800" b="1" dirty="0">
                        <a:latin typeface="Arial" pitchFamily="34" charset="0"/>
                        <a:cs typeface="Arial" pitchFamily="34" charset="0"/>
                      </a:endParaRPr>
                    </a:p>
                  </a:txBody>
                  <a:tcPr/>
                </a:tc>
                <a:tc>
                  <a:txBody>
                    <a:bodyPr/>
                    <a:lstStyle/>
                    <a:p>
                      <a:endParaRPr lang="en-US" sz="1800" b="0" dirty="0">
                        <a:latin typeface="Arial" pitchFamily="34" charset="0"/>
                        <a:cs typeface="Arial" pitchFamily="34" charset="0"/>
                      </a:endParaRPr>
                    </a:p>
                  </a:txBody>
                  <a:tcPr>
                    <a:noFill/>
                  </a:tcPr>
                </a:tc>
                <a:tc>
                  <a:txBody>
                    <a:bodyPr/>
                    <a:lstStyle/>
                    <a:p>
                      <a:r>
                        <a:rPr lang="en-US" sz="1800" b="0" dirty="0">
                          <a:latin typeface="Arial" pitchFamily="34" charset="0"/>
                          <a:cs typeface="Arial" pitchFamily="34" charset="0"/>
                        </a:rPr>
                        <a:t>Structure of Program (group-</a:t>
                      </a:r>
                      <a:r>
                        <a:rPr lang="en-US" sz="1800" b="0" baseline="0" dirty="0">
                          <a:latin typeface="Arial" pitchFamily="34" charset="0"/>
                          <a:cs typeface="Arial" pitchFamily="34" charset="0"/>
                        </a:rPr>
                        <a:t> based, independent)</a:t>
                      </a:r>
                      <a:endParaRPr lang="en-US" sz="1800" b="0" dirty="0">
                        <a:latin typeface="Arial" pitchFamily="34" charset="0"/>
                        <a:cs typeface="Arial" pitchFamily="34" charset="0"/>
                      </a:endParaRPr>
                    </a:p>
                  </a:txBody>
                  <a:tcPr/>
                </a:tc>
                <a:extLst>
                  <a:ext uri="{0D108BD9-81ED-4DB2-BD59-A6C34878D82A}">
                    <a16:rowId xmlns:a16="http://schemas.microsoft.com/office/drawing/2014/main" val="10004"/>
                  </a:ext>
                </a:extLst>
              </a:tr>
              <a:tr h="465221">
                <a:tc>
                  <a:txBody>
                    <a:bodyPr/>
                    <a:lstStyle/>
                    <a:p>
                      <a:endParaRPr lang="en-US" sz="1800" b="0" dirty="0">
                        <a:latin typeface="Arial" pitchFamily="34" charset="0"/>
                        <a:cs typeface="Arial" pitchFamily="34" charset="0"/>
                      </a:endParaRPr>
                    </a:p>
                  </a:txBody>
                  <a:tcPr>
                    <a:noFill/>
                  </a:tcPr>
                </a:tc>
                <a:tc>
                  <a:txBody>
                    <a:bodyPr/>
                    <a:lstStyle/>
                    <a:p>
                      <a:r>
                        <a:rPr lang="en-US" sz="1800" b="1" dirty="0">
                          <a:latin typeface="Arial" pitchFamily="34" charset="0"/>
                          <a:cs typeface="Arial" pitchFamily="34" charset="0"/>
                        </a:rPr>
                        <a:t>Volunteer Opportunities </a:t>
                      </a:r>
                    </a:p>
                  </a:txBody>
                  <a:tcPr/>
                </a:tc>
                <a:tc>
                  <a:txBody>
                    <a:bodyPr/>
                    <a:lstStyle/>
                    <a:p>
                      <a:endParaRPr lang="en-US" sz="1800" b="0" dirty="0">
                        <a:latin typeface="Arial" pitchFamily="34" charset="0"/>
                        <a:cs typeface="Arial" pitchFamily="34" charset="0"/>
                      </a:endParaRPr>
                    </a:p>
                  </a:txBody>
                  <a:tcPr>
                    <a:noFill/>
                  </a:tcPr>
                </a:tc>
                <a:tc>
                  <a:txBody>
                    <a:bodyPr/>
                    <a:lstStyle/>
                    <a:p>
                      <a:r>
                        <a:rPr lang="en-US" sz="1800" b="0" dirty="0">
                          <a:latin typeface="Arial" pitchFamily="34" charset="0"/>
                          <a:cs typeface="Arial" pitchFamily="34" charset="0"/>
                        </a:rPr>
                        <a:t>Internship Opportunities</a:t>
                      </a:r>
                    </a:p>
                  </a:txBody>
                  <a:tcPr/>
                </a:tc>
                <a:extLst>
                  <a:ext uri="{0D108BD9-81ED-4DB2-BD59-A6C34878D82A}">
                    <a16:rowId xmlns:a16="http://schemas.microsoft.com/office/drawing/2014/main" val="10005"/>
                  </a:ext>
                </a:extLst>
              </a:tr>
              <a:tr h="475572">
                <a:tc>
                  <a:txBody>
                    <a:bodyPr/>
                    <a:lstStyle/>
                    <a:p>
                      <a:endParaRPr lang="en-US" sz="1800" b="0" dirty="0">
                        <a:latin typeface="Arial" pitchFamily="34" charset="0"/>
                        <a:cs typeface="Arial" pitchFamily="34" charset="0"/>
                      </a:endParaRPr>
                    </a:p>
                  </a:txBody>
                  <a:tcPr>
                    <a:noFill/>
                  </a:tcPr>
                </a:tc>
                <a:tc>
                  <a:txBody>
                    <a:bodyPr/>
                    <a:lstStyle/>
                    <a:p>
                      <a:r>
                        <a:rPr lang="en-US" sz="1800" b="1" dirty="0">
                          <a:latin typeface="Arial" pitchFamily="34" charset="0"/>
                          <a:cs typeface="Arial" pitchFamily="34" charset="0"/>
                        </a:rPr>
                        <a:t>Language Learning</a:t>
                      </a:r>
                    </a:p>
                  </a:txBody>
                  <a:tcPr/>
                </a:tc>
                <a:tc>
                  <a:txBody>
                    <a:bodyPr/>
                    <a:lstStyle/>
                    <a:p>
                      <a:endParaRPr lang="en-US" sz="1800" b="0" dirty="0">
                        <a:latin typeface="Arial" pitchFamily="34" charset="0"/>
                        <a:cs typeface="Arial" pitchFamily="34" charset="0"/>
                      </a:endParaRPr>
                    </a:p>
                  </a:txBody>
                  <a:tcPr>
                    <a:noFill/>
                  </a:tcPr>
                </a:tc>
                <a:tc>
                  <a:txBody>
                    <a:bodyPr/>
                    <a:lstStyle/>
                    <a:p>
                      <a:r>
                        <a:rPr lang="en-US" sz="1800" b="0" dirty="0">
                          <a:latin typeface="Arial" pitchFamily="34" charset="0"/>
                          <a:cs typeface="Arial" pitchFamily="34" charset="0"/>
                        </a:rPr>
                        <a:t>Housing Options </a:t>
                      </a:r>
                    </a:p>
                  </a:txBody>
                  <a:tcPr/>
                </a:tc>
                <a:extLst>
                  <a:ext uri="{0D108BD9-81ED-4DB2-BD59-A6C34878D82A}">
                    <a16:rowId xmlns:a16="http://schemas.microsoft.com/office/drawing/2014/main" val="10006"/>
                  </a:ext>
                </a:extLst>
              </a:tr>
              <a:tr h="410808">
                <a:tc>
                  <a:txBody>
                    <a:bodyPr/>
                    <a:lstStyle/>
                    <a:p>
                      <a:endParaRPr lang="en-US" sz="1800" b="0" dirty="0">
                        <a:latin typeface="Arial" pitchFamily="34" charset="0"/>
                        <a:cs typeface="Arial" pitchFamily="34" charset="0"/>
                      </a:endParaRPr>
                    </a:p>
                  </a:txBody>
                  <a:tcPr>
                    <a:noFill/>
                  </a:tcPr>
                </a:tc>
                <a:tc>
                  <a:txBody>
                    <a:bodyPr/>
                    <a:lstStyle/>
                    <a:p>
                      <a:endParaRPr lang="en-US" sz="1800" b="0" dirty="0">
                        <a:latin typeface="Arial" pitchFamily="34" charset="0"/>
                        <a:cs typeface="Arial" pitchFamily="34" charset="0"/>
                      </a:endParaRPr>
                    </a:p>
                  </a:txBody>
                  <a:tcPr/>
                </a:tc>
                <a:tc>
                  <a:txBody>
                    <a:bodyPr/>
                    <a:lstStyle/>
                    <a:p>
                      <a:endParaRPr lang="en-US" sz="1800" b="0" dirty="0">
                        <a:latin typeface="Arial" pitchFamily="34" charset="0"/>
                        <a:cs typeface="Arial" pitchFamily="34" charset="0"/>
                      </a:endParaRPr>
                    </a:p>
                  </a:txBody>
                  <a:tcPr>
                    <a:noFill/>
                  </a:tcPr>
                </a:tc>
                <a:tc>
                  <a:txBody>
                    <a:bodyPr/>
                    <a:lstStyle/>
                    <a:p>
                      <a:r>
                        <a:rPr lang="en-US" sz="1800" b="0" dirty="0">
                          <a:latin typeface="Arial" pitchFamily="34" charset="0"/>
                          <a:cs typeface="Arial" pitchFamily="34" charset="0"/>
                        </a:rPr>
                        <a:t>Ease of Travel / Independence </a:t>
                      </a:r>
                    </a:p>
                  </a:txBody>
                  <a:tcPr/>
                </a:tc>
                <a:extLst>
                  <a:ext uri="{0D108BD9-81ED-4DB2-BD59-A6C34878D82A}">
                    <a16:rowId xmlns:a16="http://schemas.microsoft.com/office/drawing/2014/main" val="10007"/>
                  </a:ext>
                </a:extLst>
              </a:tr>
            </a:tbl>
          </a:graphicData>
        </a:graphic>
      </p:graphicFrame>
      <p:cxnSp>
        <p:nvCxnSpPr>
          <p:cNvPr id="5" name="Straight Connector 4"/>
          <p:cNvCxnSpPr>
            <a:cxnSpLocks/>
          </p:cNvCxnSpPr>
          <p:nvPr/>
        </p:nvCxnSpPr>
        <p:spPr>
          <a:xfrm flipV="1">
            <a:off x="618460" y="900802"/>
            <a:ext cx="7730697" cy="27148"/>
          </a:xfrm>
          <a:prstGeom prst="line">
            <a:avLst/>
          </a:prstGeom>
          <a:ln w="76200">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74304" y="255501"/>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60803" y="1211365"/>
            <a:ext cx="6858000" cy="338554"/>
          </a:xfrm>
          <a:prstGeom prst="rect">
            <a:avLst/>
          </a:prstGeom>
        </p:spPr>
        <p:txBody>
          <a:bodyPr wrap="square">
            <a:spAutoFit/>
          </a:bodyPr>
          <a:lstStyle/>
          <a:p>
            <a:pPr lvl="0">
              <a:spcBef>
                <a:spcPct val="0"/>
              </a:spcBef>
            </a:pPr>
            <a:r>
              <a:rPr lang="en-US" altLang="en-US" sz="1600" b="1" dirty="0">
                <a:solidFill>
                  <a:srgbClr val="4A6717"/>
                </a:solidFill>
                <a:latin typeface="Century Gothic" panose="020B0502020202020204" pitchFamily="34" charset="0"/>
              </a:rPr>
              <a:t>Some things you’ll want to consider: </a:t>
            </a:r>
          </a:p>
        </p:txBody>
      </p:sp>
      <p:sp>
        <p:nvSpPr>
          <p:cNvPr id="9" name="Rectangle 8"/>
          <p:cNvSpPr/>
          <p:nvPr/>
        </p:nvSpPr>
        <p:spPr>
          <a:xfrm>
            <a:off x="641684" y="1647988"/>
            <a:ext cx="3753853" cy="400110"/>
          </a:xfrm>
          <a:prstGeom prst="rect">
            <a:avLst/>
          </a:prstGeom>
        </p:spPr>
        <p:txBody>
          <a:bodyPr wrap="square">
            <a:spAutoFit/>
          </a:bodyPr>
          <a:lstStyle/>
          <a:p>
            <a:pPr lvl="0">
              <a:spcBef>
                <a:spcPct val="0"/>
              </a:spcBef>
            </a:pPr>
            <a:r>
              <a:rPr lang="en-US" altLang="en-US" sz="2000" b="1" dirty="0">
                <a:solidFill>
                  <a:srgbClr val="4A6717"/>
                </a:solidFill>
                <a:latin typeface="Century Gothic" panose="020B0502020202020204" pitchFamily="34" charset="0"/>
              </a:rPr>
              <a:t>Specific for Pre-health:</a:t>
            </a:r>
          </a:p>
        </p:txBody>
      </p:sp>
      <p:sp>
        <p:nvSpPr>
          <p:cNvPr id="10" name="Rectangle 9"/>
          <p:cNvSpPr/>
          <p:nvPr/>
        </p:nvSpPr>
        <p:spPr>
          <a:xfrm>
            <a:off x="4912903" y="1655526"/>
            <a:ext cx="3753853" cy="400110"/>
          </a:xfrm>
          <a:prstGeom prst="rect">
            <a:avLst/>
          </a:prstGeom>
        </p:spPr>
        <p:txBody>
          <a:bodyPr wrap="square">
            <a:spAutoFit/>
          </a:bodyPr>
          <a:lstStyle/>
          <a:p>
            <a:pPr lvl="0">
              <a:spcBef>
                <a:spcPct val="0"/>
              </a:spcBef>
            </a:pPr>
            <a:r>
              <a:rPr lang="en-US" altLang="en-US" sz="2000" b="1" dirty="0">
                <a:solidFill>
                  <a:srgbClr val="4A6717"/>
                </a:solidFill>
                <a:latin typeface="Century Gothic" panose="020B0502020202020204" pitchFamily="34" charset="0"/>
              </a:rPr>
              <a:t>In General:</a:t>
            </a:r>
          </a:p>
        </p:txBody>
      </p:sp>
    </p:spTree>
    <p:extLst>
      <p:ext uri="{BB962C8B-B14F-4D97-AF65-F5344CB8AC3E}">
        <p14:creationId xmlns:p14="http://schemas.microsoft.com/office/powerpoint/2010/main" val="75402357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06837" y="243000"/>
            <a:ext cx="7683063" cy="533400"/>
          </a:xfrm>
          <a:prstGeom prst="rect">
            <a:avLst/>
          </a:prstGeom>
          <a:noFill/>
        </p:spPr>
        <p:txBody>
          <a:bodyPr>
            <a:normAutofit fontScale="92500"/>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ct val="80000"/>
              </a:lnSpc>
              <a:defRPr/>
            </a:pPr>
            <a:r>
              <a:rPr lang="en-US" altLang="en-US" sz="3600" b="1" dirty="0">
                <a:solidFill>
                  <a:srgbClr val="000066"/>
                </a:solidFill>
                <a:latin typeface="Century Gothic" panose="020B0502020202020204" pitchFamily="34" charset="0"/>
              </a:rPr>
              <a:t>Faculty-Led Programs Abroad (FLPA)</a:t>
            </a:r>
          </a:p>
        </p:txBody>
      </p:sp>
      <p:cxnSp>
        <p:nvCxnSpPr>
          <p:cNvPr id="10" name="Straight Connector 9"/>
          <p:cNvCxnSpPr>
            <a:cxnSpLocks/>
          </p:cNvCxnSpPr>
          <p:nvPr/>
        </p:nvCxnSpPr>
        <p:spPr>
          <a:xfrm flipV="1">
            <a:off x="608219" y="824526"/>
            <a:ext cx="7315200" cy="45"/>
          </a:xfrm>
          <a:prstGeom prst="line">
            <a:avLst/>
          </a:prstGeom>
          <a:ln w="76200">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573389786"/>
              </p:ext>
            </p:extLst>
          </p:nvPr>
        </p:nvGraphicFramePr>
        <p:xfrm>
          <a:off x="592835" y="1053781"/>
          <a:ext cx="8472335" cy="2624686"/>
        </p:xfrm>
        <a:graphic>
          <a:graphicData uri="http://schemas.openxmlformats.org/drawingml/2006/table">
            <a:tbl>
              <a:tblPr firstRow="1" bandRow="1">
                <a:tableStyleId>{5FD0F851-EC5A-4D38-B0AD-8093EC10F338}</a:tableStyleId>
              </a:tblPr>
              <a:tblGrid>
                <a:gridCol w="2926504">
                  <a:extLst>
                    <a:ext uri="{9D8B030D-6E8A-4147-A177-3AD203B41FA5}">
                      <a16:colId xmlns:a16="http://schemas.microsoft.com/office/drawing/2014/main" val="20000"/>
                    </a:ext>
                  </a:extLst>
                </a:gridCol>
                <a:gridCol w="5545831">
                  <a:extLst>
                    <a:ext uri="{9D8B030D-6E8A-4147-A177-3AD203B41FA5}">
                      <a16:colId xmlns:a16="http://schemas.microsoft.com/office/drawing/2014/main" val="20001"/>
                    </a:ext>
                  </a:extLst>
                </a:gridCol>
              </a:tblGrid>
              <a:tr h="386721">
                <a:tc>
                  <a:txBody>
                    <a:bodyPr/>
                    <a:lstStyle/>
                    <a:p>
                      <a:pPr algn="l"/>
                      <a:r>
                        <a:rPr lang="en-US" sz="1800" dirty="0"/>
                        <a:t>Location</a:t>
                      </a:r>
                      <a:r>
                        <a:rPr lang="en-US" sz="2000" dirty="0"/>
                        <a:t>:</a:t>
                      </a:r>
                      <a:endParaRPr lang="en-US" sz="2000" b="1" dirty="0">
                        <a:latin typeface="Century Gothic" panose="020B0502020202020204" pitchFamily="34" charset="0"/>
                        <a:cs typeface="Arial"/>
                      </a:endParaRPr>
                    </a:p>
                  </a:txBody>
                  <a:tcPr marT="45723" marB="45723"/>
                </a:tc>
                <a:tc>
                  <a:txBody>
                    <a:bodyPr/>
                    <a:lstStyle/>
                    <a:p>
                      <a:pPr algn="l"/>
                      <a:r>
                        <a:rPr lang="en-US" sz="2000" baseline="0" dirty="0"/>
                        <a:t>Worldwide</a:t>
                      </a:r>
                      <a:endParaRPr lang="en-US" sz="2000" dirty="0">
                        <a:latin typeface="Century Gothic" panose="020B0502020202020204" pitchFamily="34" charset="0"/>
                        <a:cs typeface="Arial"/>
                      </a:endParaRPr>
                    </a:p>
                  </a:txBody>
                  <a:tcPr marT="45723" marB="45723"/>
                </a:tc>
                <a:extLst>
                  <a:ext uri="{0D108BD9-81ED-4DB2-BD59-A6C34878D82A}">
                    <a16:rowId xmlns:a16="http://schemas.microsoft.com/office/drawing/2014/main" val="10000"/>
                  </a:ext>
                </a:extLst>
              </a:tr>
              <a:tr h="297479">
                <a:tc>
                  <a:txBody>
                    <a:bodyPr/>
                    <a:lstStyle/>
                    <a:p>
                      <a:pPr algn="l"/>
                      <a:r>
                        <a:rPr lang="en-US" sz="1400" dirty="0"/>
                        <a:t>Length/Term:</a:t>
                      </a:r>
                      <a:endParaRPr lang="en-US" sz="1400" b="0" dirty="0">
                        <a:latin typeface="Century Gothic" panose="020B0502020202020204" pitchFamily="34" charset="0"/>
                        <a:cs typeface="Arial"/>
                      </a:endParaRPr>
                    </a:p>
                  </a:txBody>
                  <a:tcPr marT="45723" marB="45723"/>
                </a:tc>
                <a:tc>
                  <a:txBody>
                    <a:bodyPr/>
                    <a:lstStyle/>
                    <a:p>
                      <a:pPr algn="l"/>
                      <a:r>
                        <a:rPr lang="en-US" sz="1400" dirty="0"/>
                        <a:t>Summer</a:t>
                      </a:r>
                      <a:r>
                        <a:rPr lang="en-US" sz="1400" baseline="0" dirty="0"/>
                        <a:t> (most are 2, 3, or 4 weeks)</a:t>
                      </a:r>
                      <a:endParaRPr lang="en-US" sz="1400" dirty="0">
                        <a:latin typeface="Century Gothic" panose="020B0502020202020204" pitchFamily="34" charset="0"/>
                        <a:cs typeface="Arial"/>
                      </a:endParaRPr>
                    </a:p>
                  </a:txBody>
                  <a:tcPr marT="45723" marB="45723"/>
                </a:tc>
                <a:extLst>
                  <a:ext uri="{0D108BD9-81ED-4DB2-BD59-A6C34878D82A}">
                    <a16:rowId xmlns:a16="http://schemas.microsoft.com/office/drawing/2014/main" val="10001"/>
                  </a:ext>
                </a:extLst>
              </a:tr>
              <a:tr h="594952">
                <a:tc>
                  <a:txBody>
                    <a:bodyPr/>
                    <a:lstStyle/>
                    <a:p>
                      <a:pPr algn="l"/>
                      <a:r>
                        <a:rPr lang="en-US" sz="1400" dirty="0"/>
                        <a:t>Financial</a:t>
                      </a:r>
                      <a:r>
                        <a:rPr lang="en-US" sz="1400" baseline="0" dirty="0"/>
                        <a:t> Aid Portability:                          </a:t>
                      </a:r>
                      <a:r>
                        <a:rPr lang="en-US" sz="1000" baseline="0" dirty="0"/>
                        <a:t>(Check w/ CU Financial Aid Office for details)</a:t>
                      </a:r>
                      <a:endParaRPr lang="en-US" sz="1000" b="0" dirty="0">
                        <a:latin typeface="Century Gothic" panose="020B0502020202020204" pitchFamily="34" charset="0"/>
                        <a:cs typeface="Arial"/>
                      </a:endParaRPr>
                    </a:p>
                  </a:txBody>
                  <a:tcPr marT="45723" marB="45723"/>
                </a:tc>
                <a:tc>
                  <a:txBody>
                    <a:bodyPr/>
                    <a:lstStyle/>
                    <a:p>
                      <a:pPr algn="l"/>
                      <a:r>
                        <a:rPr lang="en-US" sz="1400" baseline="0" dirty="0"/>
                        <a:t>Federal Aid</a:t>
                      </a:r>
                      <a:endParaRPr lang="en-US" sz="1400" dirty="0">
                        <a:latin typeface="Century Gothic" panose="020B0502020202020204" pitchFamily="34" charset="0"/>
                        <a:cs typeface="Arial"/>
                      </a:endParaRPr>
                    </a:p>
                  </a:txBody>
                  <a:tcPr marT="45723" marB="45723"/>
                </a:tc>
                <a:extLst>
                  <a:ext uri="{0D108BD9-81ED-4DB2-BD59-A6C34878D82A}">
                    <a16:rowId xmlns:a16="http://schemas.microsoft.com/office/drawing/2014/main" val="10002"/>
                  </a:ext>
                </a:extLst>
              </a:tr>
              <a:tr h="505710">
                <a:tc>
                  <a:txBody>
                    <a:bodyPr/>
                    <a:lstStyle/>
                    <a:p>
                      <a:pPr algn="l"/>
                      <a:r>
                        <a:rPr lang="en-US" sz="1400" dirty="0"/>
                        <a:t>Class</a:t>
                      </a:r>
                      <a:r>
                        <a:rPr lang="en-US" sz="1400" baseline="0" dirty="0"/>
                        <a:t> </a:t>
                      </a:r>
                      <a:r>
                        <a:rPr lang="en-US" sz="1400" dirty="0"/>
                        <a:t>Dynamics:</a:t>
                      </a:r>
                      <a:endParaRPr lang="en-US" sz="1400" b="0" dirty="0">
                        <a:latin typeface="Century Gothic" panose="020B0502020202020204" pitchFamily="34" charset="0"/>
                        <a:cs typeface="Arial"/>
                      </a:endParaRPr>
                    </a:p>
                  </a:txBody>
                  <a:tcPr marT="45723" marB="45723"/>
                </a:tc>
                <a:tc>
                  <a:txBody>
                    <a:bodyPr/>
                    <a:lstStyle/>
                    <a:p>
                      <a:pPr algn="l"/>
                      <a:r>
                        <a:rPr lang="en-US" sz="1400" dirty="0"/>
                        <a:t>Courses with other Creighton </a:t>
                      </a:r>
                      <a:r>
                        <a:rPr lang="en-US" sz="1400" baseline="0" dirty="0"/>
                        <a:t>students taught by a CU faculty member </a:t>
                      </a:r>
                      <a:endParaRPr lang="en-US" sz="1400" dirty="0">
                        <a:latin typeface="Century Gothic" panose="020B0502020202020204" pitchFamily="34" charset="0"/>
                        <a:cs typeface="Arial"/>
                      </a:endParaRPr>
                    </a:p>
                  </a:txBody>
                  <a:tcPr marT="45723" marB="45723"/>
                </a:tc>
                <a:extLst>
                  <a:ext uri="{0D108BD9-81ED-4DB2-BD59-A6C34878D82A}">
                    <a16:rowId xmlns:a16="http://schemas.microsoft.com/office/drawing/2014/main" val="10003"/>
                  </a:ext>
                </a:extLst>
              </a:tr>
              <a:tr h="297479">
                <a:tc>
                  <a:txBody>
                    <a:bodyPr/>
                    <a:lstStyle/>
                    <a:p>
                      <a:pPr algn="l"/>
                      <a:r>
                        <a:rPr lang="en-US" sz="1400" dirty="0"/>
                        <a:t>Language of Instruction:</a:t>
                      </a:r>
                      <a:endParaRPr lang="en-US" sz="1400" b="0" dirty="0">
                        <a:latin typeface="Century Gothic" panose="020B0502020202020204" pitchFamily="34" charset="0"/>
                        <a:cs typeface="Arial"/>
                      </a:endParaRPr>
                    </a:p>
                  </a:txBody>
                  <a:tcPr marT="45723" marB="45723"/>
                </a:tc>
                <a:tc>
                  <a:txBody>
                    <a:bodyPr/>
                    <a:lstStyle/>
                    <a:p>
                      <a:pPr algn="l"/>
                      <a:r>
                        <a:rPr lang="en-US" sz="1400" dirty="0"/>
                        <a:t>English</a:t>
                      </a:r>
                      <a:endParaRPr lang="en-US" sz="1400" dirty="0">
                        <a:latin typeface="Century Gothic" panose="020B0502020202020204" pitchFamily="34" charset="0"/>
                        <a:cs typeface="Arial"/>
                      </a:endParaRPr>
                    </a:p>
                  </a:txBody>
                  <a:tcPr marT="45723" marB="45723"/>
                </a:tc>
                <a:extLst>
                  <a:ext uri="{0D108BD9-81ED-4DB2-BD59-A6C34878D82A}">
                    <a16:rowId xmlns:a16="http://schemas.microsoft.com/office/drawing/2014/main" val="10004"/>
                  </a:ext>
                </a:extLst>
              </a:tr>
              <a:tr h="505710">
                <a:tc>
                  <a:txBody>
                    <a:bodyPr/>
                    <a:lstStyle/>
                    <a:p>
                      <a:pPr algn="l"/>
                      <a:r>
                        <a:rPr lang="en-US" sz="1400" dirty="0"/>
                        <a:t>Other:</a:t>
                      </a:r>
                      <a:endParaRPr lang="en-US" sz="1400" b="0" dirty="0">
                        <a:latin typeface="Century Gothic" panose="020B0502020202020204" pitchFamily="34" charset="0"/>
                        <a:cs typeface="Arial"/>
                      </a:endParaRPr>
                    </a:p>
                  </a:txBody>
                  <a:tcPr marT="45723" marB="45723"/>
                </a:tc>
                <a:tc>
                  <a:txBody>
                    <a:bodyPr/>
                    <a:lstStyle/>
                    <a:p>
                      <a:pPr algn="l"/>
                      <a:r>
                        <a:rPr lang="en-US" sz="1400" dirty="0"/>
                        <a:t>Programs</a:t>
                      </a:r>
                      <a:r>
                        <a:rPr lang="en-US" sz="1400" baseline="0" dirty="0"/>
                        <a:t> fill quickly!  Deadline is March 1, though most programs are full by December 1</a:t>
                      </a:r>
                      <a:endParaRPr lang="en-US" sz="1400" dirty="0">
                        <a:latin typeface="Century Gothic" panose="020B0502020202020204" pitchFamily="34" charset="0"/>
                        <a:cs typeface="Arial"/>
                      </a:endParaRPr>
                    </a:p>
                  </a:txBody>
                  <a:tcPr marT="45723" marB="45723"/>
                </a:tc>
                <a:extLst>
                  <a:ext uri="{0D108BD9-81ED-4DB2-BD59-A6C34878D82A}">
                    <a16:rowId xmlns:a16="http://schemas.microsoft.com/office/drawing/2014/main" val="10005"/>
                  </a:ext>
                </a:extLst>
              </a:tr>
            </a:tbl>
          </a:graphicData>
        </a:graphic>
      </p:graphicFrame>
      <p:sp>
        <p:nvSpPr>
          <p:cNvPr id="15" name="Content Placeholder 2"/>
          <p:cNvSpPr txBox="1">
            <a:spLocks/>
          </p:cNvSpPr>
          <p:nvPr/>
        </p:nvSpPr>
        <p:spPr bwMode="auto">
          <a:xfrm>
            <a:off x="4618102" y="3847470"/>
            <a:ext cx="4344496" cy="2886965"/>
          </a:xfrm>
          <a:prstGeom prst="rect">
            <a:avLst/>
          </a:prstGeom>
          <a:solidFill>
            <a:schemeClr val="bg2">
              <a:alpha val="95000"/>
            </a:schemeClr>
          </a:solidFill>
          <a:ln w="31750">
            <a:solidFill>
              <a:schemeClr val="accent5"/>
            </a:solidFill>
          </a:ln>
        </p:spPr>
        <p:txBody>
          <a:bodyPr/>
          <a:lstStyle>
            <a:lvl1pPr marL="365125" indent="-255588" eaLnBrk="0" hangingPunct="0">
              <a:spcBef>
                <a:spcPct val="20000"/>
              </a:spcBef>
              <a:buFont typeface="Arial" pitchFamily="34"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pitchFamily="34"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pitchFamily="34"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MS PGothic" pitchFamily="34" charset="-128"/>
              </a:defRPr>
            </a:lvl9pPr>
          </a:lstStyle>
          <a:p>
            <a:pPr eaLnBrk="1" hangingPunct="1">
              <a:lnSpc>
                <a:spcPct val="90000"/>
              </a:lnSpc>
              <a:spcBef>
                <a:spcPts val="400"/>
              </a:spcBef>
              <a:buClr>
                <a:schemeClr val="accent1"/>
              </a:buClr>
              <a:buSzPct val="68000"/>
              <a:buFontTx/>
              <a:buNone/>
            </a:pPr>
            <a:r>
              <a:rPr lang="en-US" altLang="en-US" sz="1800" b="1" u="sng" dirty="0">
                <a:solidFill>
                  <a:schemeClr val="tx1"/>
                </a:solidFill>
                <a:cs typeface="Arial" pitchFamily="34" charset="0"/>
              </a:rPr>
              <a:t>Programs to highlight for Pre-Health: </a:t>
            </a:r>
            <a:endParaRPr lang="en-US" altLang="en-US" sz="1800" dirty="0">
              <a:solidFill>
                <a:schemeClr val="tx1"/>
              </a:solidFill>
              <a:cs typeface="Arial" pitchFamily="34" charset="0"/>
            </a:endParaRPr>
          </a:p>
          <a:p>
            <a:pPr eaLnBrk="1" hangingPunct="1">
              <a:lnSpc>
                <a:spcPct val="90000"/>
              </a:lnSpc>
              <a:spcBef>
                <a:spcPts val="400"/>
              </a:spcBef>
              <a:buClr>
                <a:schemeClr val="accent1"/>
              </a:buClr>
              <a:buSzPct val="68000"/>
            </a:pPr>
            <a:r>
              <a:rPr lang="en-US" altLang="en-US" sz="1800" dirty="0">
                <a:solidFill>
                  <a:schemeClr val="tx1"/>
                </a:solidFill>
                <a:cs typeface="Arial" pitchFamily="34" charset="0"/>
              </a:rPr>
              <a:t>England: BIO425 </a:t>
            </a:r>
            <a:r>
              <a:rPr lang="en-US" altLang="en-US" sz="1800" i="1" dirty="0">
                <a:solidFill>
                  <a:schemeClr val="tx1"/>
                </a:solidFill>
                <a:cs typeface="Arial" pitchFamily="34" charset="0"/>
              </a:rPr>
              <a:t>Development of Biological Thought</a:t>
            </a:r>
            <a:endParaRPr lang="en-US" altLang="en-US" sz="1800" dirty="0">
              <a:solidFill>
                <a:schemeClr val="tx1"/>
              </a:solidFill>
              <a:cs typeface="Arial" pitchFamily="34" charset="0"/>
            </a:endParaRPr>
          </a:p>
          <a:p>
            <a:pPr eaLnBrk="1" hangingPunct="1">
              <a:lnSpc>
                <a:spcPct val="90000"/>
              </a:lnSpc>
              <a:spcBef>
                <a:spcPts val="400"/>
              </a:spcBef>
              <a:buClr>
                <a:schemeClr val="accent1"/>
              </a:buClr>
              <a:buSzPct val="68000"/>
            </a:pPr>
            <a:r>
              <a:rPr lang="en-US" altLang="en-US" sz="1800" dirty="0">
                <a:solidFill>
                  <a:schemeClr val="tx1"/>
                </a:solidFill>
                <a:cs typeface="Arial" pitchFamily="34" charset="0"/>
              </a:rPr>
              <a:t>Haiti: JPS/ANT400 </a:t>
            </a:r>
            <a:r>
              <a:rPr lang="en-US" altLang="en-US" sz="1800" i="1" dirty="0">
                <a:solidFill>
                  <a:schemeClr val="tx1"/>
                </a:solidFill>
                <a:cs typeface="Arial" pitchFamily="34" charset="0"/>
              </a:rPr>
              <a:t>Public Health and Social Justice</a:t>
            </a:r>
          </a:p>
          <a:p>
            <a:pPr marL="109537" indent="0" eaLnBrk="1" hangingPunct="1">
              <a:lnSpc>
                <a:spcPct val="90000"/>
              </a:lnSpc>
              <a:spcBef>
                <a:spcPts val="400"/>
              </a:spcBef>
              <a:buClr>
                <a:schemeClr val="accent1"/>
              </a:buClr>
              <a:buSzPct val="68000"/>
              <a:buNone/>
            </a:pPr>
            <a:endParaRPr lang="en-US" altLang="en-US" sz="1800" i="1" dirty="0">
              <a:solidFill>
                <a:schemeClr val="tx1"/>
              </a:solidFill>
              <a:cs typeface="Arial" pitchFamily="34" charset="0"/>
            </a:endParaRPr>
          </a:p>
          <a:p>
            <a:pPr eaLnBrk="1" hangingPunct="1">
              <a:lnSpc>
                <a:spcPct val="90000"/>
              </a:lnSpc>
              <a:spcBef>
                <a:spcPts val="400"/>
              </a:spcBef>
              <a:buClr>
                <a:schemeClr val="accent1"/>
              </a:buClr>
              <a:buSzPct val="68000"/>
            </a:pPr>
            <a:r>
              <a:rPr lang="en-US" altLang="en-US" sz="1800" dirty="0">
                <a:solidFill>
                  <a:schemeClr val="tx1"/>
                </a:solidFill>
                <a:cs typeface="Arial" pitchFamily="34" charset="0"/>
              </a:rPr>
              <a:t>MEDLIFE (Spring Break): Medical Service trips to Latin and South America</a:t>
            </a:r>
          </a:p>
          <a:p>
            <a:pPr eaLnBrk="1" hangingPunct="1">
              <a:lnSpc>
                <a:spcPct val="90000"/>
              </a:lnSpc>
              <a:spcBef>
                <a:spcPts val="400"/>
              </a:spcBef>
              <a:buClr>
                <a:schemeClr val="accent1"/>
              </a:buClr>
              <a:buSzPct val="68000"/>
              <a:buFontTx/>
              <a:buNone/>
            </a:pPr>
            <a:endParaRPr lang="en-US" altLang="en-US" sz="1200" i="1" dirty="0">
              <a:solidFill>
                <a:schemeClr val="tx1"/>
              </a:solidFill>
              <a:cs typeface="Arial" pitchFamily="34" charset="0"/>
            </a:endParaRPr>
          </a:p>
        </p:txBody>
      </p:sp>
      <p:pic>
        <p:nvPicPr>
          <p:cNvPr id="12" name="Picture 2" descr="http://images.clipartpanda.com/airplane-clipart-no-background-Airplane_silhouette-300x300.png"/>
          <p:cNvPicPr>
            <a:picLocks noChangeAspect="1" noChangeArrowheads="1"/>
          </p:cNvPicPr>
          <p:nvPr/>
        </p:nvPicPr>
        <p:blipFill>
          <a:blip r:embed="rId2"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472704" y="159203"/>
            <a:ext cx="1234393" cy="1234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Z:\Study_Abroad\Student Photos\2015 Fair Contest Photos\b49d73_e08af00da3d24f1c9271d423be946f45.jpg"/>
          <p:cNvPicPr>
            <a:picLocks noChangeAspect="1" noChangeArrowheads="1"/>
          </p:cNvPicPr>
          <p:nvPr/>
        </p:nvPicPr>
        <p:blipFill rotWithShape="1">
          <a:blip r:embed="rId3">
            <a:extLst>
              <a:ext uri="{28A0092B-C50C-407E-A947-70E740481C1C}">
                <a14:useLocalDpi xmlns:a14="http://schemas.microsoft.com/office/drawing/2010/main" val="0"/>
              </a:ext>
            </a:extLst>
          </a:blip>
          <a:srcRect l="8276" t="16058" r="5467"/>
          <a:stretch/>
        </p:blipFill>
        <p:spPr bwMode="auto">
          <a:xfrm>
            <a:off x="608601" y="4199696"/>
            <a:ext cx="1708927" cy="22211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971" y="4308467"/>
            <a:ext cx="2071688" cy="2071688"/>
          </a:xfrm>
          <a:prstGeom prst="rect">
            <a:avLst/>
          </a:prstGeom>
        </p:spPr>
      </p:pic>
    </p:spTree>
    <p:extLst>
      <p:ext uri="{BB962C8B-B14F-4D97-AF65-F5344CB8AC3E}">
        <p14:creationId xmlns:p14="http://schemas.microsoft.com/office/powerpoint/2010/main" val="111581778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06190" y="246993"/>
            <a:ext cx="5253990" cy="533400"/>
          </a:xfrm>
          <a:prstGeom prst="rect">
            <a:avLst/>
          </a:prstGeom>
          <a:solidFill>
            <a:schemeClr val="bg2">
              <a:alpha val="90000"/>
            </a:schemeClr>
          </a:solidFill>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ct val="80000"/>
              </a:lnSpc>
              <a:defRPr/>
            </a:pPr>
            <a:r>
              <a:rPr lang="en-US" altLang="en-US" sz="3600" b="1" dirty="0" err="1">
                <a:solidFill>
                  <a:srgbClr val="000066"/>
                </a:solidFill>
                <a:latin typeface="Century Gothic" panose="020B0502020202020204" pitchFamily="34" charset="0"/>
              </a:rPr>
              <a:t>Encuentro</a:t>
            </a:r>
            <a:r>
              <a:rPr lang="en-US" altLang="en-US" sz="3600" b="1" dirty="0">
                <a:solidFill>
                  <a:srgbClr val="000066"/>
                </a:solidFill>
                <a:latin typeface="Century Gothic" panose="020B0502020202020204" pitchFamily="34" charset="0"/>
              </a:rPr>
              <a:t> </a:t>
            </a:r>
            <a:r>
              <a:rPr lang="en-US" altLang="en-US" sz="3600" b="1" dirty="0" err="1">
                <a:solidFill>
                  <a:srgbClr val="000066"/>
                </a:solidFill>
                <a:latin typeface="Century Gothic" panose="020B0502020202020204" pitchFamily="34" charset="0"/>
              </a:rPr>
              <a:t>Dominicano</a:t>
            </a:r>
            <a:endParaRPr lang="en-US" altLang="en-US" sz="3600" b="1" dirty="0">
              <a:solidFill>
                <a:srgbClr val="000066"/>
              </a:solidFill>
              <a:latin typeface="Century Gothic" panose="020B0502020202020204" pitchFamily="34" charset="0"/>
            </a:endParaRPr>
          </a:p>
        </p:txBody>
      </p:sp>
      <p:sp>
        <p:nvSpPr>
          <p:cNvPr id="4" name="Content Placeholder 2"/>
          <p:cNvSpPr txBox="1">
            <a:spLocks/>
          </p:cNvSpPr>
          <p:nvPr/>
        </p:nvSpPr>
        <p:spPr>
          <a:xfrm>
            <a:off x="368968" y="3627974"/>
            <a:ext cx="5131719" cy="2774502"/>
          </a:xfrm>
          <a:prstGeom prst="rect">
            <a:avLst/>
          </a:prstGeom>
          <a:noFill/>
        </p:spPr>
        <p:txBody>
          <a:bodyPr>
            <a:normAutofit fontScale="92500"/>
          </a:bodyPr>
          <a:lstStyle/>
          <a:p>
            <a:pPr marL="109537">
              <a:spcBef>
                <a:spcPts val="400"/>
              </a:spcBef>
              <a:buClr>
                <a:schemeClr val="accent1"/>
              </a:buClr>
              <a:buSzPct val="68000"/>
              <a:defRPr/>
            </a:pPr>
            <a:r>
              <a:rPr lang="en-US" sz="1600" b="1" kern="0" dirty="0">
                <a:latin typeface="Century Gothic" panose="020B0502020202020204" pitchFamily="34" charset="0"/>
                <a:cs typeface="Arial" pitchFamily="34" charset="0"/>
              </a:rPr>
              <a:t>Academics:</a:t>
            </a:r>
          </a:p>
          <a:p>
            <a:pPr marL="365125" indent="-255588">
              <a:spcBef>
                <a:spcPts val="400"/>
              </a:spcBef>
              <a:buClr>
                <a:schemeClr val="accent1"/>
              </a:buClr>
              <a:buSzPct val="68000"/>
              <a:buFont typeface="Arial" pitchFamily="34" charset="0"/>
              <a:buChar char="•"/>
              <a:defRPr/>
            </a:pPr>
            <a:r>
              <a:rPr lang="en-US" sz="1500" kern="0" dirty="0">
                <a:latin typeface="Century Gothic" panose="020B0502020202020204" pitchFamily="34" charset="0"/>
                <a:cs typeface="Arial" pitchFamily="34" charset="0"/>
              </a:rPr>
              <a:t>EDP 361: Social Justice in the Dominican Republic (6 credits)</a:t>
            </a:r>
          </a:p>
          <a:p>
            <a:pPr marL="822325" lvl="1" indent="-255588">
              <a:spcBef>
                <a:spcPts val="400"/>
              </a:spcBef>
              <a:buClr>
                <a:schemeClr val="accent1"/>
              </a:buClr>
              <a:buSzPct val="68000"/>
              <a:buFont typeface="Arial" pitchFamily="34" charset="0"/>
              <a:buChar char="•"/>
              <a:defRPr/>
            </a:pPr>
            <a:r>
              <a:rPr lang="en-US" sz="1500" u="sng" kern="0" dirty="0">
                <a:latin typeface="Century Gothic" panose="020B0502020202020204" pitchFamily="34" charset="0"/>
                <a:cs typeface="Arial" pitchFamily="34" charset="0"/>
              </a:rPr>
              <a:t>CCAS Students</a:t>
            </a:r>
            <a:r>
              <a:rPr lang="en-US" sz="1500" kern="0" dirty="0">
                <a:latin typeface="Century Gothic" panose="020B0502020202020204" pitchFamily="34" charset="0"/>
                <a:cs typeface="Arial" pitchFamily="34" charset="0"/>
              </a:rPr>
              <a:t>=3 credits CORE for Global/International credit; 3 credits CORE per your designation; also certified writing</a:t>
            </a:r>
          </a:p>
          <a:p>
            <a:pPr marL="822325" lvl="1" indent="-255588">
              <a:spcBef>
                <a:spcPts val="400"/>
              </a:spcBef>
              <a:buClr>
                <a:schemeClr val="accent1"/>
              </a:buClr>
              <a:buSzPct val="68000"/>
              <a:buFont typeface="Arial" pitchFamily="34" charset="0"/>
              <a:buChar char="•"/>
              <a:defRPr/>
            </a:pPr>
            <a:r>
              <a:rPr lang="en-US" sz="1500" u="sng" kern="0" dirty="0">
                <a:latin typeface="Century Gothic" panose="020B0502020202020204" pitchFamily="34" charset="0"/>
                <a:cs typeface="Arial" pitchFamily="34" charset="0"/>
              </a:rPr>
              <a:t>HCB Students</a:t>
            </a:r>
            <a:r>
              <a:rPr lang="en-US" sz="1500" kern="0" dirty="0">
                <a:latin typeface="Century Gothic" panose="020B0502020202020204" pitchFamily="34" charset="0"/>
                <a:cs typeface="Arial" pitchFamily="34" charset="0"/>
              </a:rPr>
              <a:t>=3 credits International Culture Requirement; 3 credits CORE requirement.</a:t>
            </a:r>
          </a:p>
          <a:p>
            <a:pPr marL="822325" lvl="1" indent="-255588">
              <a:spcBef>
                <a:spcPts val="400"/>
              </a:spcBef>
              <a:buClr>
                <a:schemeClr val="accent1"/>
              </a:buClr>
              <a:buSzPct val="68000"/>
              <a:buFont typeface="Arial" pitchFamily="34" charset="0"/>
              <a:buChar char="•"/>
              <a:defRPr/>
            </a:pPr>
            <a:r>
              <a:rPr lang="en-US" sz="1500" u="sng" kern="0" dirty="0">
                <a:latin typeface="Century Gothic" panose="020B0502020202020204" pitchFamily="34" charset="0"/>
                <a:cs typeface="Arial" pitchFamily="34" charset="0"/>
              </a:rPr>
              <a:t>Nursing Students</a:t>
            </a:r>
            <a:r>
              <a:rPr lang="en-US" sz="1500" kern="0" dirty="0">
                <a:latin typeface="Century Gothic" panose="020B0502020202020204" pitchFamily="34" charset="0"/>
                <a:cs typeface="Arial" pitchFamily="34" charset="0"/>
              </a:rPr>
              <a:t>=May fulfill Skills requirements</a:t>
            </a:r>
          </a:p>
          <a:p>
            <a:pPr marL="365125" indent="-255588">
              <a:spcBef>
                <a:spcPts val="400"/>
              </a:spcBef>
              <a:buClr>
                <a:schemeClr val="accent1"/>
              </a:buClr>
              <a:buSzPct val="68000"/>
              <a:buFont typeface="Arial" pitchFamily="34" charset="0"/>
              <a:buChar char="•"/>
              <a:defRPr/>
            </a:pPr>
            <a:r>
              <a:rPr lang="en-US" sz="1500" kern="0" dirty="0">
                <a:latin typeface="Century Gothic" panose="020B0502020202020204" pitchFamily="34" charset="0"/>
                <a:cs typeface="Arial" pitchFamily="34" charset="0"/>
              </a:rPr>
              <a:t>Spanish (6 credits)</a:t>
            </a:r>
          </a:p>
          <a:p>
            <a:pPr marL="365125" indent="-255588">
              <a:spcBef>
                <a:spcPts val="400"/>
              </a:spcBef>
              <a:buClr>
                <a:schemeClr val="accent1"/>
              </a:buClr>
              <a:buSzPct val="68000"/>
              <a:buFont typeface="Arial" pitchFamily="34" charset="0"/>
              <a:buChar char="•"/>
              <a:defRPr/>
            </a:pPr>
            <a:r>
              <a:rPr lang="en-US" sz="1500" kern="0" dirty="0">
                <a:latin typeface="Century Gothic" panose="020B0502020202020204" pitchFamily="34" charset="0"/>
                <a:cs typeface="Arial" pitchFamily="34" charset="0"/>
              </a:rPr>
              <a:t>1 or 2 Elective courses (3 or 6 credits)</a:t>
            </a:r>
          </a:p>
          <a:p>
            <a:pPr marL="365125" indent="-255588">
              <a:spcBef>
                <a:spcPts val="400"/>
              </a:spcBef>
              <a:buClr>
                <a:schemeClr val="accent1"/>
              </a:buClr>
              <a:buSzPct val="68000"/>
              <a:buFont typeface="Arial" pitchFamily="34" charset="0"/>
              <a:buChar char="•"/>
              <a:defRPr/>
            </a:pPr>
            <a:endParaRPr lang="en-US" sz="1100" kern="0" dirty="0">
              <a:latin typeface="Century Gothic" panose="020B0502020202020204" pitchFamily="34" charset="0"/>
              <a:cs typeface="Arial" pitchFamily="34" charset="0"/>
            </a:endParaRPr>
          </a:p>
          <a:p>
            <a:pPr marL="365125" indent="-255588">
              <a:spcBef>
                <a:spcPts val="400"/>
              </a:spcBef>
              <a:buClr>
                <a:schemeClr val="accent1"/>
              </a:buClr>
              <a:buSzPct val="68000"/>
              <a:defRPr/>
            </a:pPr>
            <a:endParaRPr lang="en-US" sz="1400" i="1" kern="0" dirty="0">
              <a:latin typeface="Century Gothic" panose="020B0502020202020204"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7858742"/>
              </p:ext>
            </p:extLst>
          </p:nvPr>
        </p:nvGraphicFramePr>
        <p:xfrm>
          <a:off x="606190" y="1079400"/>
          <a:ext cx="8072335" cy="2367052"/>
        </p:xfrm>
        <a:graphic>
          <a:graphicData uri="http://schemas.openxmlformats.org/drawingml/2006/table">
            <a:tbl>
              <a:tblPr firstRow="1" bandRow="1">
                <a:tableStyleId>{3B4B98B0-60AC-42C2-AFA5-B58CD77FA1E5}</a:tableStyleId>
              </a:tblPr>
              <a:tblGrid>
                <a:gridCol w="2407522">
                  <a:extLst>
                    <a:ext uri="{9D8B030D-6E8A-4147-A177-3AD203B41FA5}">
                      <a16:colId xmlns:a16="http://schemas.microsoft.com/office/drawing/2014/main" val="20000"/>
                    </a:ext>
                  </a:extLst>
                </a:gridCol>
                <a:gridCol w="5664813">
                  <a:extLst>
                    <a:ext uri="{9D8B030D-6E8A-4147-A177-3AD203B41FA5}">
                      <a16:colId xmlns:a16="http://schemas.microsoft.com/office/drawing/2014/main" val="20001"/>
                    </a:ext>
                  </a:extLst>
                </a:gridCol>
              </a:tblGrid>
              <a:tr h="396335">
                <a:tc>
                  <a:txBody>
                    <a:bodyPr/>
                    <a:lstStyle/>
                    <a:p>
                      <a:pPr algn="l"/>
                      <a:r>
                        <a:rPr lang="en-US" sz="1800" dirty="0"/>
                        <a:t>Location</a:t>
                      </a:r>
                      <a:r>
                        <a:rPr lang="en-US" sz="2000" dirty="0"/>
                        <a:t>:</a:t>
                      </a:r>
                      <a:endParaRPr lang="en-US" sz="2000" b="1" dirty="0">
                        <a:latin typeface="Century Gothic" panose="020B0502020202020204" pitchFamily="34" charset="0"/>
                        <a:cs typeface="Arial"/>
                      </a:endParaRPr>
                    </a:p>
                  </a:txBody>
                  <a:tcPr marT="45730" marB="45730"/>
                </a:tc>
                <a:tc>
                  <a:txBody>
                    <a:bodyPr/>
                    <a:lstStyle/>
                    <a:p>
                      <a:pPr algn="l"/>
                      <a:r>
                        <a:rPr lang="en-US" sz="2000" baseline="0" dirty="0"/>
                        <a:t>Dominican Republic</a:t>
                      </a:r>
                      <a:endParaRPr lang="en-US" sz="2000" dirty="0">
                        <a:latin typeface="Century Gothic" panose="020B0502020202020204" pitchFamily="34" charset="0"/>
                        <a:cs typeface="Arial"/>
                      </a:endParaRPr>
                    </a:p>
                  </a:txBody>
                  <a:tcPr marT="45730" marB="45730"/>
                </a:tc>
                <a:extLst>
                  <a:ext uri="{0D108BD9-81ED-4DB2-BD59-A6C34878D82A}">
                    <a16:rowId xmlns:a16="http://schemas.microsoft.com/office/drawing/2014/main" val="10000"/>
                  </a:ext>
                </a:extLst>
              </a:tr>
              <a:tr h="382147">
                <a:tc>
                  <a:txBody>
                    <a:bodyPr/>
                    <a:lstStyle/>
                    <a:p>
                      <a:pPr algn="l"/>
                      <a:r>
                        <a:rPr lang="en-US" sz="1400" dirty="0"/>
                        <a:t>Length/Term:</a:t>
                      </a:r>
                      <a:endParaRPr lang="en-US" sz="1400" b="0" dirty="0">
                        <a:latin typeface="Century Gothic" panose="020B0502020202020204" pitchFamily="34" charset="0"/>
                        <a:cs typeface="Arial"/>
                      </a:endParaRPr>
                    </a:p>
                  </a:txBody>
                  <a:tcPr marT="45730" marB="45730"/>
                </a:tc>
                <a:tc>
                  <a:txBody>
                    <a:bodyPr/>
                    <a:lstStyle/>
                    <a:p>
                      <a:pPr algn="l"/>
                      <a:r>
                        <a:rPr lang="en-US" sz="1400" dirty="0"/>
                        <a:t>Fall or Spring Semester</a:t>
                      </a:r>
                      <a:endParaRPr lang="en-US" sz="1400" dirty="0">
                        <a:latin typeface="Century Gothic" panose="020B0502020202020204" pitchFamily="34" charset="0"/>
                        <a:cs typeface="Arial"/>
                      </a:endParaRPr>
                    </a:p>
                  </a:txBody>
                  <a:tcPr marT="45730" marB="45730"/>
                </a:tc>
                <a:extLst>
                  <a:ext uri="{0D108BD9-81ED-4DB2-BD59-A6C34878D82A}">
                    <a16:rowId xmlns:a16="http://schemas.microsoft.com/office/drawing/2014/main" val="10001"/>
                  </a:ext>
                </a:extLst>
              </a:tr>
              <a:tr h="383319">
                <a:tc>
                  <a:txBody>
                    <a:bodyPr/>
                    <a:lstStyle/>
                    <a:p>
                      <a:pPr algn="l"/>
                      <a:r>
                        <a:rPr lang="en-US" sz="1400" dirty="0"/>
                        <a:t>Financial</a:t>
                      </a:r>
                      <a:r>
                        <a:rPr lang="en-US" sz="1400" baseline="0" dirty="0"/>
                        <a:t> Aid Portability:                         </a:t>
                      </a:r>
                      <a:endParaRPr lang="en-US" sz="1000" b="0" dirty="0">
                        <a:latin typeface="Century Gothic" panose="020B0502020202020204" pitchFamily="34" charset="0"/>
                        <a:cs typeface="Arial"/>
                      </a:endParaRPr>
                    </a:p>
                  </a:txBody>
                  <a:tcPr marT="45730" marB="45730"/>
                </a:tc>
                <a:tc>
                  <a:txBody>
                    <a:bodyPr/>
                    <a:lstStyle/>
                    <a:p>
                      <a:pPr algn="l"/>
                      <a:r>
                        <a:rPr lang="en-US" sz="1400" dirty="0"/>
                        <a:t>Institutional</a:t>
                      </a:r>
                      <a:r>
                        <a:rPr lang="en-US" sz="1400" baseline="0" dirty="0"/>
                        <a:t> Aid </a:t>
                      </a:r>
                      <a:r>
                        <a:rPr lang="en-US" sz="1400" u="sng" baseline="0" dirty="0"/>
                        <a:t>and </a:t>
                      </a:r>
                      <a:r>
                        <a:rPr lang="en-US" sz="1400" baseline="0" dirty="0"/>
                        <a:t>Federal Aid</a:t>
                      </a:r>
                      <a:endParaRPr lang="en-US" sz="1400" dirty="0">
                        <a:latin typeface="Century Gothic" panose="020B0502020202020204" pitchFamily="34" charset="0"/>
                        <a:cs typeface="Arial"/>
                      </a:endParaRPr>
                    </a:p>
                  </a:txBody>
                  <a:tcPr marT="45730" marB="45730"/>
                </a:tc>
                <a:extLst>
                  <a:ext uri="{0D108BD9-81ED-4DB2-BD59-A6C34878D82A}">
                    <a16:rowId xmlns:a16="http://schemas.microsoft.com/office/drawing/2014/main" val="10002"/>
                  </a:ext>
                </a:extLst>
              </a:tr>
              <a:tr h="300038">
                <a:tc>
                  <a:txBody>
                    <a:bodyPr/>
                    <a:lstStyle/>
                    <a:p>
                      <a:pPr algn="l"/>
                      <a:r>
                        <a:rPr lang="en-US" sz="1400" dirty="0"/>
                        <a:t>Class Dynamics:</a:t>
                      </a:r>
                      <a:endParaRPr lang="en-US" sz="1400" b="0" dirty="0">
                        <a:latin typeface="Century Gothic" panose="020B0502020202020204" pitchFamily="34" charset="0"/>
                        <a:cs typeface="Arial"/>
                      </a:endParaRPr>
                    </a:p>
                  </a:txBody>
                  <a:tcPr marT="45730" marB="45730"/>
                </a:tc>
                <a:tc>
                  <a:txBody>
                    <a:bodyPr/>
                    <a:lstStyle/>
                    <a:p>
                      <a:pPr algn="l"/>
                      <a:r>
                        <a:rPr lang="en-US" sz="1400" dirty="0"/>
                        <a:t>Courses with other Creighton </a:t>
                      </a:r>
                      <a:r>
                        <a:rPr lang="en-US" sz="1400" baseline="0" dirty="0"/>
                        <a:t>students </a:t>
                      </a:r>
                      <a:endParaRPr lang="en-US" sz="1400" dirty="0">
                        <a:latin typeface="Century Gothic" panose="020B0502020202020204" pitchFamily="34" charset="0"/>
                        <a:cs typeface="Arial"/>
                      </a:endParaRPr>
                    </a:p>
                  </a:txBody>
                  <a:tcPr marT="45730" marB="45730"/>
                </a:tc>
                <a:extLst>
                  <a:ext uri="{0D108BD9-81ED-4DB2-BD59-A6C34878D82A}">
                    <a16:rowId xmlns:a16="http://schemas.microsoft.com/office/drawing/2014/main" val="10003"/>
                  </a:ext>
                </a:extLst>
              </a:tr>
              <a:tr h="382147">
                <a:tc>
                  <a:txBody>
                    <a:bodyPr/>
                    <a:lstStyle/>
                    <a:p>
                      <a:pPr algn="l"/>
                      <a:r>
                        <a:rPr lang="en-US" sz="1400" dirty="0"/>
                        <a:t>Language of Instruction:</a:t>
                      </a:r>
                      <a:endParaRPr lang="en-US" sz="1400" b="0" dirty="0">
                        <a:latin typeface="Century Gothic" panose="020B0502020202020204" pitchFamily="34" charset="0"/>
                        <a:cs typeface="Arial"/>
                      </a:endParaRPr>
                    </a:p>
                  </a:txBody>
                  <a:tcPr marT="45730" marB="45730"/>
                </a:tc>
                <a:tc>
                  <a:txBody>
                    <a:bodyPr/>
                    <a:lstStyle/>
                    <a:p>
                      <a:pPr algn="l"/>
                      <a:r>
                        <a:rPr lang="en-US" sz="1400" dirty="0"/>
                        <a:t>English &amp; Spanish</a:t>
                      </a:r>
                      <a:endParaRPr lang="en-US" sz="1400" dirty="0">
                        <a:latin typeface="Century Gothic" panose="020B0502020202020204" pitchFamily="34" charset="0"/>
                        <a:cs typeface="Arial"/>
                      </a:endParaRPr>
                    </a:p>
                  </a:txBody>
                  <a:tcPr marT="45730" marB="45730"/>
                </a:tc>
                <a:extLst>
                  <a:ext uri="{0D108BD9-81ED-4DB2-BD59-A6C34878D82A}">
                    <a16:rowId xmlns:a16="http://schemas.microsoft.com/office/drawing/2014/main" val="10004"/>
                  </a:ext>
                </a:extLst>
              </a:tr>
              <a:tr h="518284">
                <a:tc>
                  <a:txBody>
                    <a:bodyPr/>
                    <a:lstStyle/>
                    <a:p>
                      <a:pPr algn="l"/>
                      <a:r>
                        <a:rPr lang="en-US" sz="1400" dirty="0"/>
                        <a:t>Other:</a:t>
                      </a:r>
                      <a:endParaRPr lang="en-US" sz="1400" b="0" dirty="0">
                        <a:latin typeface="Century Gothic" panose="020B0502020202020204" pitchFamily="34" charset="0"/>
                        <a:cs typeface="Arial"/>
                      </a:endParaRPr>
                    </a:p>
                  </a:txBody>
                  <a:tcPr marT="45730" marB="45730"/>
                </a:tc>
                <a:tc>
                  <a:txBody>
                    <a:bodyPr/>
                    <a:lstStyle/>
                    <a:p>
                      <a:pPr algn="l"/>
                      <a:r>
                        <a:rPr lang="en-US" sz="1400" dirty="0"/>
                        <a:t>Volunteer</a:t>
                      </a:r>
                      <a:r>
                        <a:rPr lang="en-US" sz="1400" baseline="0" dirty="0"/>
                        <a:t> Service Sites, Immersion Trips w/ Host Family, Retreats, Potential to observe/assist in healthcare clinics </a:t>
                      </a:r>
                      <a:endParaRPr lang="en-US" sz="1400" dirty="0">
                        <a:latin typeface="Century Gothic" panose="020B0502020202020204" pitchFamily="34" charset="0"/>
                        <a:cs typeface="Arial"/>
                      </a:endParaRPr>
                    </a:p>
                  </a:txBody>
                  <a:tcPr marT="45730" marB="45730"/>
                </a:tc>
                <a:extLst>
                  <a:ext uri="{0D108BD9-81ED-4DB2-BD59-A6C34878D82A}">
                    <a16:rowId xmlns:a16="http://schemas.microsoft.com/office/drawing/2014/main" val="10005"/>
                  </a:ext>
                </a:extLst>
              </a:tr>
            </a:tbl>
          </a:graphicData>
        </a:graphic>
      </p:graphicFrame>
      <p:cxnSp>
        <p:nvCxnSpPr>
          <p:cNvPr id="6" name="Straight Connector 5"/>
          <p:cNvCxnSpPr>
            <a:cxnSpLocks/>
          </p:cNvCxnSpPr>
          <p:nvPr/>
        </p:nvCxnSpPr>
        <p:spPr>
          <a:xfrm flipV="1">
            <a:off x="614045" y="872697"/>
            <a:ext cx="7644130" cy="25182"/>
          </a:xfrm>
          <a:prstGeom prst="line">
            <a:avLst/>
          </a:prstGeom>
          <a:ln w="76200">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2" descr="http://images.clipartpanda.com/airplane-clipart-no-background-Airplane_silhouette-300x300.png"/>
          <p:cNvPicPr>
            <a:picLocks noChangeAspect="1" noChangeArrowheads="1"/>
          </p:cNvPicPr>
          <p:nvPr/>
        </p:nvPicPr>
        <p:blipFill>
          <a:blip r:embed="rId3" cstate="print">
            <a:duotone>
              <a:prstClr val="black"/>
              <a:srgbClr val="000066">
                <a:tint val="45000"/>
                <a:satMod val="400000"/>
              </a:srgbClr>
            </a:duotone>
            <a:extLst>
              <a:ext uri="{28A0092B-C50C-407E-A947-70E740481C1C}">
                <a14:useLocalDpi xmlns:a14="http://schemas.microsoft.com/office/drawing/2010/main" val="0"/>
              </a:ext>
            </a:extLst>
          </a:blip>
          <a:srcRect/>
          <a:stretch>
            <a:fillRect/>
          </a:stretch>
        </p:blipFill>
        <p:spPr bwMode="auto">
          <a:xfrm rot="2763854">
            <a:off x="7574304" y="255501"/>
            <a:ext cx="1234393" cy="1234393"/>
          </a:xfrm>
          <a:prstGeom prst="rect">
            <a:avLst/>
          </a:prstGeom>
          <a:noFill/>
          <a:effectLst>
            <a:outerShdw blurRad="50800" dist="38100" dir="2700000" algn="tl" rotWithShape="0">
              <a:prstClr val="black">
                <a:alpha val="40000"/>
              </a:prstClr>
            </a:outerShdw>
          </a:effectLst>
        </p:spPr>
      </p:pic>
      <p:pic>
        <p:nvPicPr>
          <p:cNvPr id="2" name="Picture 2" descr="Image may contain: 1 pers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6459">
            <a:off x="5576654" y="3613114"/>
            <a:ext cx="3039301" cy="303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70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utt7.JPG"/>
          <p:cNvPicPr>
            <a:picLocks noChangeAspect="1"/>
          </p:cNvPicPr>
          <p:nvPr/>
        </p:nvPicPr>
        <p:blipFill>
          <a:blip r:embed="rId3"/>
          <a:stretch>
            <a:fillRect/>
          </a:stretch>
        </p:blipFill>
        <p:spPr>
          <a:xfrm>
            <a:off x="123825" y="0"/>
            <a:ext cx="8934450" cy="6836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566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9-27 10.35.22.jpg"/>
          <p:cNvPicPr>
            <a:picLocks noChangeAspect="1"/>
          </p:cNvPicPr>
          <p:nvPr/>
        </p:nvPicPr>
        <p:blipFill>
          <a:blip r:embed="rId3"/>
          <a:stretch>
            <a:fillRect/>
          </a:stretch>
        </p:blipFill>
        <p:spPr>
          <a:xfrm>
            <a:off x="2133600" y="38100"/>
            <a:ext cx="5011972" cy="6686482"/>
          </a:xfrm>
          <a:prstGeom prst="rect">
            <a:avLst/>
          </a:prstGeom>
        </p:spPr>
      </p:pic>
    </p:spTree>
    <p:extLst>
      <p:ext uri="{BB962C8B-B14F-4D97-AF65-F5344CB8AC3E}">
        <p14:creationId xmlns:p14="http://schemas.microsoft.com/office/powerpoint/2010/main" val="1187148611"/>
      </p:ext>
    </p:extLst>
  </p:cSld>
  <p:clrMapOvr>
    <a:masterClrMapping/>
  </p:clrMapOvr>
</p:sld>
</file>

<file path=ppt/theme/theme1.xml><?xml version="1.0" encoding="utf-8"?>
<a:theme xmlns:a="http://schemas.openxmlformats.org/drawingml/2006/main" name="Crop">
  <a:themeElements>
    <a:clrScheme name="Custom 7">
      <a:dk1>
        <a:sysClr val="windowText" lastClr="000000"/>
      </a:dk1>
      <a:lt1>
        <a:srgbClr val="FFFFFF"/>
      </a:lt1>
      <a:dk2>
        <a:srgbClr val="242852"/>
      </a:dk2>
      <a:lt2>
        <a:srgbClr val="FFFFFF"/>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37817E54A1F49B400FDC3A67C01C7" ma:contentTypeVersion="13" ma:contentTypeDescription="Create a new document." ma:contentTypeScope="" ma:versionID="3aebccafee3126f1f8e51e1774793046">
  <xsd:schema xmlns:xsd="http://www.w3.org/2001/XMLSchema" xmlns:xs="http://www.w3.org/2001/XMLSchema" xmlns:p="http://schemas.microsoft.com/office/2006/metadata/properties" xmlns:ns3="7e8af17c-258d-44a6-925c-d609ec59f856" xmlns:ns4="59b3610c-6b6a-49a2-81bb-30688cc7efc9" targetNamespace="http://schemas.microsoft.com/office/2006/metadata/properties" ma:root="true" ma:fieldsID="2e04e9c0662cc48e23c25b3644314b41" ns3:_="" ns4:_="">
    <xsd:import namespace="7e8af17c-258d-44a6-925c-d609ec59f856"/>
    <xsd:import namespace="59b3610c-6b6a-49a2-81bb-30688cc7efc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af17c-258d-44a6-925c-d609ec59f85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3610c-6b6a-49a2-81bb-30688cc7efc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00CF41-E1E7-4B6C-ADA4-84D02AFBD9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af17c-258d-44a6-925c-d609ec59f856"/>
    <ds:schemaRef ds:uri="59b3610c-6b6a-49a2-81bb-30688cc7e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3BB3BF-FECC-4619-B9FE-16F4514576A7}">
  <ds:schemaRefs>
    <ds:schemaRef ds:uri="http://schemas.microsoft.com/sharepoint/v3/contenttype/forms"/>
  </ds:schemaRefs>
</ds:datastoreItem>
</file>

<file path=customXml/itemProps3.xml><?xml version="1.0" encoding="utf-8"?>
<ds:datastoreItem xmlns:ds="http://schemas.openxmlformats.org/officeDocument/2006/customXml" ds:itemID="{66A12BA4-4688-4740-9CB6-B648BB0FB548}">
  <ds:schemaRef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elements/1.1/"/>
    <ds:schemaRef ds:uri="59b3610c-6b6a-49a2-81bb-30688cc7efc9"/>
    <ds:schemaRef ds:uri="http://purl.org/dc/terms/"/>
    <ds:schemaRef ds:uri="http://purl.org/dc/dcmitype/"/>
    <ds:schemaRef ds:uri="7e8af17c-258d-44a6-925c-d609ec59f85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TM10001105[[fn=Crop]]</Template>
  <TotalTime>11606</TotalTime>
  <Words>1926</Words>
  <Application>Microsoft Office PowerPoint</Application>
  <PresentationFormat>On-screen Show (4:3)</PresentationFormat>
  <Paragraphs>283</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Franklin Gothic Book</vt:lpstr>
      <vt:lpstr>Wingdings 3</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Creighton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Padilla, Rene L.</dc:creator>
  <cp:lastModifiedBy>Dunn, Linda J</cp:lastModifiedBy>
  <cp:revision>253</cp:revision>
  <dcterms:created xsi:type="dcterms:W3CDTF">2015-04-06T12:52:50Z</dcterms:created>
  <dcterms:modified xsi:type="dcterms:W3CDTF">2020-06-04T20:04:35Z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0x010100C9237817E54A1F49B400FDC3A67C01C7</vt:lpwstr>
  </property>
</Properties>
</file>